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333" r:id="rId3"/>
    <p:sldId id="272" r:id="rId4"/>
    <p:sldId id="257" r:id="rId5"/>
    <p:sldId id="258" r:id="rId6"/>
    <p:sldId id="344" r:id="rId7"/>
    <p:sldId id="259" r:id="rId8"/>
    <p:sldId id="273" r:id="rId9"/>
    <p:sldId id="260" r:id="rId10"/>
    <p:sldId id="338" r:id="rId11"/>
    <p:sldId id="345" r:id="rId12"/>
    <p:sldId id="355" r:id="rId13"/>
    <p:sldId id="262" r:id="rId14"/>
    <p:sldId id="277" r:id="rId15"/>
    <p:sldId id="278" r:id="rId16"/>
    <p:sldId id="279" r:id="rId17"/>
    <p:sldId id="280" r:id="rId18"/>
    <p:sldId id="269" r:id="rId19"/>
    <p:sldId id="281" r:id="rId20"/>
    <p:sldId id="282" r:id="rId21"/>
    <p:sldId id="283" r:id="rId22"/>
    <p:sldId id="284" r:id="rId23"/>
    <p:sldId id="285" r:id="rId24"/>
    <p:sldId id="335" r:id="rId25"/>
    <p:sldId id="322" r:id="rId26"/>
    <p:sldId id="316" r:id="rId27"/>
    <p:sldId id="323" r:id="rId28"/>
    <p:sldId id="324" r:id="rId29"/>
    <p:sldId id="320" r:id="rId30"/>
    <p:sldId id="325" r:id="rId31"/>
    <p:sldId id="328" r:id="rId32"/>
    <p:sldId id="329" r:id="rId33"/>
    <p:sldId id="337" r:id="rId34"/>
    <p:sldId id="287" r:id="rId35"/>
    <p:sldId id="288" r:id="rId36"/>
    <p:sldId id="289" r:id="rId37"/>
    <p:sldId id="290" r:id="rId38"/>
    <p:sldId id="292" r:id="rId39"/>
    <p:sldId id="293" r:id="rId40"/>
    <p:sldId id="339" r:id="rId41"/>
    <p:sldId id="331" r:id="rId42"/>
    <p:sldId id="274" r:id="rId43"/>
    <p:sldId id="275" r:id="rId44"/>
    <p:sldId id="276" r:id="rId45"/>
    <p:sldId id="340" r:id="rId46"/>
    <p:sldId id="267" r:id="rId47"/>
    <p:sldId id="334" r:id="rId48"/>
    <p:sldId id="270" r:id="rId49"/>
    <p:sldId id="268" r:id="rId50"/>
    <p:sldId id="271" r:id="rId51"/>
    <p:sldId id="341" r:id="rId52"/>
  </p:sldIdLst>
  <p:sldSz cx="12192000" cy="6858000"/>
  <p:notesSz cx="6858000" cy="9144000"/>
  <p:embeddedFontLst>
    <p:embeddedFont>
      <p:font typeface="Tahoma" panose="020B0604030504040204" pitchFamily="34" charset="0"/>
      <p:regular r:id="rId54"/>
      <p:bold r:id="rId55"/>
    </p:embeddedFont>
    <p:embeddedFont>
      <p:font typeface="나눔스퀘어" panose="020B0600000101010101" pitchFamily="50" charset="-127"/>
      <p:regular r:id="rId56"/>
    </p:embeddedFont>
    <p:embeddedFont>
      <p:font typeface="나눔스퀘어 Bold" panose="020B0600000101010101" pitchFamily="50" charset="-127"/>
      <p:bold r:id="rId57"/>
    </p:embeddedFont>
    <p:embeddedFont>
      <p:font typeface="나눔스퀘어 ExtraBold" panose="020B0600000101010101" pitchFamily="50" charset="-127"/>
      <p:bold r:id="rId58"/>
    </p:embeddedFont>
    <p:embeddedFont>
      <p:font typeface="나눔스퀘어 Light" panose="020B0600000101010101" pitchFamily="50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에스코어 드림 1 Thin" panose="020B0403030302020204" pitchFamily="34" charset="-127"/>
      <p:regular r:id="rId62"/>
    </p:embeddedFont>
    <p:embeddedFont>
      <p:font typeface="에스코어 드림 2 ExtraLight" panose="020B0203030302020204" pitchFamily="34" charset="-127"/>
      <p:regular r:id="rId63"/>
    </p:embeddedFont>
    <p:embeddedFont>
      <p:font typeface="에스코어 드림 3 Light" panose="020B0303030302020204" pitchFamily="34" charset="-127"/>
      <p:regular r:id="rId64"/>
    </p:embeddedFont>
    <p:embeddedFont>
      <p:font typeface="에스코어 드림 4 Regular" panose="020B0503030302020204" pitchFamily="34" charset="-127"/>
      <p:regular r:id="rId65"/>
    </p:embeddedFont>
    <p:embeddedFont>
      <p:font typeface="에스코어 드림 5 Medium" panose="020B0503030302020204" pitchFamily="34" charset="-127"/>
      <p:regular r:id="rId66"/>
    </p:embeddedFont>
    <p:embeddedFont>
      <p:font typeface="에스코어 드림 6 Bold" panose="020B0703030302020204" pitchFamily="34" charset="-127"/>
      <p:bold r:id="rId67"/>
    </p:embeddedFont>
    <p:embeddedFont>
      <p:font typeface="에스코어 드림 7 ExtraBold" panose="020B0803030302020204" pitchFamily="34" charset="-12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D7"/>
    <a:srgbClr val="FDFDFD"/>
    <a:srgbClr val="83A4E6"/>
    <a:srgbClr val="002F8E"/>
    <a:srgbClr val="E6E6E6"/>
    <a:srgbClr val="E8EBEF"/>
    <a:srgbClr val="668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95214" autoAdjust="0"/>
  </p:normalViewPr>
  <p:slideViewPr>
    <p:cSldViewPr snapToGrid="0">
      <p:cViewPr varScale="1">
        <p:scale>
          <a:sx n="81" d="100"/>
          <a:sy n="81" d="100"/>
        </p:scale>
        <p:origin x="93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3DF11-F14E-4C87-8D00-19748961FD43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4BCED-BE2F-4FB1-B41A-8FC8DA208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4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IoT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팀은 크게 </a:t>
            </a:r>
            <a:r>
              <a:rPr lang="en-US" altLang="ko-KR" dirty="0"/>
              <a:t>3</a:t>
            </a:r>
            <a:r>
              <a:rPr lang="ko-KR" altLang="en-US" dirty="0"/>
              <a:t>가지 업무로 제품 접근 인식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 컨베이어 벨트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사진촬영 및 이미지 전송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인식오류</a:t>
            </a:r>
            <a:r>
              <a:rPr lang="ko-KR" altLang="en-US" baseline="0" dirty="0"/>
              <a:t> 발생시 대처 이렇게 </a:t>
            </a:r>
            <a:r>
              <a:rPr lang="en-US" altLang="ko-KR" dirty="0"/>
              <a:t>3</a:t>
            </a:r>
            <a:r>
              <a:rPr lang="ko-KR" altLang="en-US" dirty="0"/>
              <a:t>가지가 큰 주제를 가지고 진행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978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인식하지 못한 제품의 바코드를 인식하면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의 바코드 데이터와 대조하여 제품을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API</a:t>
            </a:r>
            <a:r>
              <a:rPr lang="ko-KR" altLang="en-US" dirty="0"/>
              <a:t>게이트웨이에 부착되어 있는 </a:t>
            </a:r>
            <a:r>
              <a:rPr lang="en-US" altLang="ko-KR" dirty="0" err="1"/>
              <a:t>restapi</a:t>
            </a:r>
            <a:r>
              <a:rPr lang="ko-KR" altLang="en-US" dirty="0"/>
              <a:t>를 이용해 제품의 바코드번호를 보내면</a:t>
            </a:r>
            <a:r>
              <a:rPr lang="ko-KR" altLang="en-US" baseline="0" dirty="0"/>
              <a:t> </a:t>
            </a:r>
            <a:r>
              <a:rPr lang="ko-KR" altLang="en-US" dirty="0"/>
              <a:t>바코드의 맞는 제품의 정보를 </a:t>
            </a:r>
            <a:r>
              <a:rPr lang="ko-KR" altLang="en-US" baseline="0" dirty="0"/>
              <a:t>반환 받을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반환된 정보에 수량 정보를 추가하여 </a:t>
            </a:r>
            <a:r>
              <a:rPr lang="en-US" altLang="ko-KR" baseline="0" dirty="0"/>
              <a:t>web socket</a:t>
            </a:r>
            <a:r>
              <a:rPr lang="ko-KR" altLang="en-US" baseline="0" dirty="0"/>
              <a:t>을 이용하여 </a:t>
            </a:r>
            <a:r>
              <a:rPr lang="en-US" altLang="ko-KR" baseline="0" dirty="0" err="1"/>
              <a:t>django</a:t>
            </a:r>
            <a:r>
              <a:rPr lang="ko-KR" altLang="en-US" baseline="0" dirty="0"/>
              <a:t>서버로 전송합니다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079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IoT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팀은 크게 </a:t>
            </a:r>
            <a:r>
              <a:rPr lang="en-US" altLang="ko-KR" dirty="0"/>
              <a:t>3</a:t>
            </a:r>
            <a:r>
              <a:rPr lang="ko-KR" altLang="en-US" dirty="0"/>
              <a:t>가지 업무로 제품 접근 인식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 컨베이어 벨트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사진촬영 및 이미지 전송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인식오류</a:t>
            </a:r>
            <a:r>
              <a:rPr lang="ko-KR" altLang="en-US" baseline="0" dirty="0"/>
              <a:t> 발생시 대처 이렇게 </a:t>
            </a:r>
            <a:r>
              <a:rPr lang="en-US" altLang="ko-KR" dirty="0"/>
              <a:t>3</a:t>
            </a:r>
            <a:r>
              <a:rPr lang="ko-KR" altLang="en-US" dirty="0"/>
              <a:t>가지가 큰 주제를 가지고 진행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91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이미지 분류 모델을 학습시키기 위한 데이터는</a:t>
            </a:r>
            <a:r>
              <a:rPr lang="en-US" altLang="ko-KR" dirty="0"/>
              <a:t> 20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품목을 수집하였고</a:t>
            </a:r>
            <a:r>
              <a:rPr lang="en-US" altLang="ko-KR" dirty="0"/>
              <a:t>,</a:t>
            </a:r>
          </a:p>
          <a:p>
            <a:pPr marL="158750" indent="0">
              <a:buNone/>
            </a:pPr>
            <a:r>
              <a:rPr lang="ko-KR" altLang="en-US" dirty="0"/>
              <a:t>각 품목마다 </a:t>
            </a:r>
            <a:r>
              <a:rPr lang="en-US" altLang="ko-KR" dirty="0"/>
              <a:t>1,800</a:t>
            </a:r>
            <a:r>
              <a:rPr lang="ko-KR" altLang="en-US" dirty="0"/>
              <a:t>장씩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35,000</a:t>
            </a:r>
            <a:r>
              <a:rPr lang="ko-KR" altLang="en-US" dirty="0"/>
              <a:t>장을 수집했습니다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이 데이터를 </a:t>
            </a:r>
            <a:r>
              <a:rPr lang="en-US" altLang="ko-KR" dirty="0"/>
              <a:t>7 : 3 </a:t>
            </a:r>
            <a:r>
              <a:rPr lang="ko-KR" altLang="en-US" dirty="0"/>
              <a:t>비율로 나눠서 각각 학습 데이터와 검증 데이터로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89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IoT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파이카메라에서 컨베이어벨트 위의 물품을 촬영하여 이미지를 소켓을 통해 </a:t>
            </a:r>
            <a:r>
              <a:rPr lang="en-US" altLang="ko-KR" dirty="0"/>
              <a:t>AI</a:t>
            </a:r>
            <a:r>
              <a:rPr lang="ko-KR" altLang="en-US" dirty="0"/>
              <a:t>에 전달합니다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전달 받은 이미지를 분류 모델을 통해 어떤 품목인지 분류를 하고</a:t>
            </a:r>
            <a:r>
              <a:rPr lang="en-US" altLang="ko-KR" dirty="0"/>
              <a:t>, </a:t>
            </a:r>
            <a:r>
              <a:rPr lang="ko-KR" altLang="en-US" dirty="0"/>
              <a:t>확률을 구합니다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구해진 확률 값이 저희가 정한 기준보다 크다면 올바르게 예측했다고 보고</a:t>
            </a:r>
            <a:r>
              <a:rPr lang="en-US" altLang="ko-KR" dirty="0"/>
              <a:t>, Cloud</a:t>
            </a:r>
            <a:r>
              <a:rPr lang="ko-KR" altLang="en-US" dirty="0"/>
              <a:t>에 예측 결과를 </a:t>
            </a:r>
            <a:r>
              <a:rPr lang="en-US" altLang="ko-KR" dirty="0"/>
              <a:t>json </a:t>
            </a:r>
            <a:r>
              <a:rPr lang="ko-KR" altLang="en-US" dirty="0"/>
              <a:t>파일 형식으로 </a:t>
            </a:r>
            <a:r>
              <a:rPr lang="en-US" altLang="ko-KR" dirty="0" err="1"/>
              <a:t>RestAPI</a:t>
            </a:r>
            <a:r>
              <a:rPr lang="ko-KR" altLang="en-US" dirty="0"/>
              <a:t>를 통해 전송합니다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만약 틀리게 예측했다면</a:t>
            </a:r>
            <a:r>
              <a:rPr lang="en-US" altLang="ko-KR" dirty="0"/>
              <a:t>, </a:t>
            </a:r>
            <a:r>
              <a:rPr lang="ko-KR" altLang="en-US" dirty="0"/>
              <a:t>예측 결과와 함께 이미지 파일을 </a:t>
            </a:r>
            <a:r>
              <a:rPr lang="en-US" altLang="ko-KR" dirty="0"/>
              <a:t>Boto3</a:t>
            </a:r>
            <a:r>
              <a:rPr lang="ko-KR" altLang="en-US" dirty="0"/>
              <a:t>를 통해 전송합니다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전송된 이미지 파일은 </a:t>
            </a:r>
            <a:r>
              <a:rPr lang="ko-KR" altLang="en-US" dirty="0" err="1"/>
              <a:t>오분류</a:t>
            </a:r>
            <a:r>
              <a:rPr lang="ko-KR" altLang="en-US" dirty="0"/>
              <a:t> 분석과 모델 재학습에 사용됩니다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 err="1"/>
              <a:t>오분류</a:t>
            </a:r>
            <a:r>
              <a:rPr lang="ko-KR" altLang="en-US" dirty="0"/>
              <a:t> 기준이 되는 확률은</a:t>
            </a:r>
            <a:r>
              <a:rPr lang="en-US" altLang="ko-KR" dirty="0"/>
              <a:t> 90%</a:t>
            </a:r>
            <a:r>
              <a:rPr lang="ko-KR" altLang="en-US" dirty="0"/>
              <a:t>로 설정했습니다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74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분류 모델은 처음에</a:t>
            </a:r>
            <a:r>
              <a:rPr lang="en-US" altLang="ko-KR" dirty="0"/>
              <a:t> Inception</a:t>
            </a:r>
            <a:r>
              <a:rPr lang="ko-KR" altLang="en-US" dirty="0"/>
              <a:t>과 </a:t>
            </a:r>
            <a:r>
              <a:rPr lang="en-US" altLang="ko-KR" dirty="0" err="1"/>
              <a:t>Xception</a:t>
            </a:r>
            <a:r>
              <a:rPr lang="en-US" altLang="ko-KR" dirty="0"/>
              <a:t> </a:t>
            </a:r>
            <a:r>
              <a:rPr lang="ko-KR" altLang="en-US" dirty="0"/>
              <a:t>모델을 </a:t>
            </a:r>
            <a:r>
              <a:rPr lang="en-US" altLang="ko-KR" dirty="0"/>
              <a:t>Fine Tuning </a:t>
            </a:r>
            <a:r>
              <a:rPr lang="ko-KR" altLang="en-US" dirty="0"/>
              <a:t>하여 사용했으며</a:t>
            </a:r>
            <a:r>
              <a:rPr lang="en-US" altLang="ko-KR" dirty="0"/>
              <a:t>, </a:t>
            </a:r>
            <a:r>
              <a:rPr lang="en-US" altLang="ko-KR" dirty="0" err="1"/>
              <a:t>Xception</a:t>
            </a:r>
            <a:r>
              <a:rPr lang="ko-KR" altLang="en-US" dirty="0"/>
              <a:t>의 성능이 더 좋아서 </a:t>
            </a:r>
            <a:r>
              <a:rPr lang="en-US" altLang="ko-KR" dirty="0" err="1"/>
              <a:t>Xception</a:t>
            </a:r>
            <a:r>
              <a:rPr lang="en-US" altLang="ko-KR" dirty="0"/>
              <a:t> </a:t>
            </a:r>
            <a:r>
              <a:rPr lang="ko-KR" altLang="en-US" dirty="0"/>
              <a:t>모델을 계속 사용했습니다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그리고 데이터를 더 추가할수록 성능이 더 좋았고</a:t>
            </a:r>
            <a:r>
              <a:rPr lang="en-US" altLang="ko-KR" dirty="0"/>
              <a:t>, Image</a:t>
            </a:r>
            <a:r>
              <a:rPr lang="ko-KR" altLang="en-US" dirty="0"/>
              <a:t> </a:t>
            </a:r>
            <a:r>
              <a:rPr lang="en-US" altLang="ko-KR" dirty="0"/>
              <a:t>Augmentation</a:t>
            </a:r>
            <a:r>
              <a:rPr lang="ko-KR" altLang="en-US" dirty="0"/>
              <a:t>을 추가하여 성능을 향상시켰습니다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그런데 문제는 기본적인 방식의 </a:t>
            </a:r>
            <a:r>
              <a:rPr lang="en-US" altLang="ko-KR" dirty="0"/>
              <a:t>Fine Tuning </a:t>
            </a:r>
            <a:r>
              <a:rPr lang="ko-KR" altLang="en-US" dirty="0"/>
              <a:t>방법을 사용했더니</a:t>
            </a:r>
            <a:r>
              <a:rPr lang="en-US" altLang="ko-KR" dirty="0"/>
              <a:t>, </a:t>
            </a:r>
            <a:r>
              <a:rPr lang="ko-KR" altLang="en-US" dirty="0"/>
              <a:t>색깔을 구분 못하는 문제가 발생했습니다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이 문제를 해결하기 위해</a:t>
            </a:r>
            <a:r>
              <a:rPr lang="en-US" altLang="ko-KR" dirty="0"/>
              <a:t>, </a:t>
            </a:r>
            <a:r>
              <a:rPr lang="ko-KR" altLang="en-US" dirty="0"/>
              <a:t>일부 파라미터가 아닌 모든 파라미터를 학습시키는 방법을 선택했더니 성능이 향상되었습니다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자세한 설명은 다음 슬라이드에서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여러 테스트를 통해</a:t>
            </a:r>
            <a:r>
              <a:rPr lang="en-US" altLang="ko-KR" dirty="0"/>
              <a:t>, </a:t>
            </a:r>
            <a:r>
              <a:rPr lang="ko-KR" altLang="en-US" dirty="0"/>
              <a:t>저희가 사용할 최종 모델은 검증 데이터에서 </a:t>
            </a:r>
            <a:r>
              <a:rPr lang="en-US" altLang="ko-KR" dirty="0"/>
              <a:t>99%</a:t>
            </a:r>
            <a:r>
              <a:rPr lang="ko-KR" altLang="en-US" dirty="0"/>
              <a:t>의 정확도가 나오는 모델을 선택했습니다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9175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왼쪽의 그림이 기본적으로 많이 사용하는 </a:t>
            </a:r>
            <a:r>
              <a:rPr lang="en-US" altLang="ko-KR" dirty="0"/>
              <a:t>Fine Tuning </a:t>
            </a:r>
            <a:r>
              <a:rPr lang="ko-KR" altLang="en-US" dirty="0"/>
              <a:t>방법입니다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일부 파라미터만 학습시켰더니</a:t>
            </a:r>
            <a:r>
              <a:rPr lang="en-US" altLang="ko-KR" dirty="0"/>
              <a:t>, Input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주변의 파라미터가 학습이 되지 않아서 색깔을 구분 못하는 문제가 발생했습니다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그래서 </a:t>
            </a:r>
            <a:r>
              <a:rPr lang="en-US" altLang="ko-KR" dirty="0"/>
              <a:t>Input Layer </a:t>
            </a:r>
            <a:r>
              <a:rPr lang="ko-KR" altLang="en-US" dirty="0"/>
              <a:t>주변 파라미터까지 학습시킬 수 있도록 설정하여 성능을 향상시켰습니다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8740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이미지 분류 모델의 성능입니다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검증 데이터에서의 정확도는 </a:t>
            </a:r>
            <a:r>
              <a:rPr lang="en-US" altLang="ko-KR" dirty="0"/>
              <a:t>99%</a:t>
            </a:r>
            <a:r>
              <a:rPr lang="ko-KR" altLang="en-US" dirty="0"/>
              <a:t>까지 나왔고</a:t>
            </a:r>
            <a:r>
              <a:rPr lang="en-US" altLang="ko-KR" dirty="0"/>
              <a:t>,</a:t>
            </a:r>
          </a:p>
          <a:p>
            <a:pPr marL="158750" indent="0">
              <a:buNone/>
            </a:pPr>
            <a:r>
              <a:rPr lang="ko-KR" altLang="en-US" dirty="0"/>
              <a:t>컨베이어 벨트 위에서 찍은 이미지 </a:t>
            </a:r>
            <a:r>
              <a:rPr lang="en-US" altLang="ko-KR" dirty="0"/>
              <a:t>100</a:t>
            </a:r>
            <a:r>
              <a:rPr lang="ko-KR" altLang="en-US" dirty="0"/>
              <a:t>장을 테스트하였더니</a:t>
            </a:r>
            <a:r>
              <a:rPr lang="en-US" altLang="ko-KR" dirty="0"/>
              <a:t>, 96%</a:t>
            </a:r>
            <a:r>
              <a:rPr lang="ko-KR" altLang="en-US" dirty="0"/>
              <a:t>의 정확도가 나왔습니다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426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앞의 모델은 한 번에 한 개의 물품만 분류가 가능하여</a:t>
            </a:r>
            <a:r>
              <a:rPr lang="en-US" altLang="ko-KR" dirty="0"/>
              <a:t>, </a:t>
            </a:r>
            <a:r>
              <a:rPr lang="ko-KR" altLang="en-US" dirty="0"/>
              <a:t>시간이 상대적으로 </a:t>
            </a:r>
            <a:r>
              <a:rPr lang="ko-KR" altLang="en-US" dirty="0" err="1"/>
              <a:t>오래걸리는</a:t>
            </a:r>
            <a:r>
              <a:rPr lang="ko-KR" altLang="en-US" dirty="0"/>
              <a:t> 단점이 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또한 사진 배경에 다른 물체가 있다면 분류가 안되는 단점이 있어서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이를 보완하기 위해 객체 인식 모델을 도입했습니다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YOLO</a:t>
            </a:r>
            <a:r>
              <a:rPr lang="ko-KR" altLang="en-US" dirty="0"/>
              <a:t> 버전</a:t>
            </a:r>
            <a:r>
              <a:rPr lang="en-US" altLang="ko-KR" dirty="0"/>
              <a:t>4 </a:t>
            </a:r>
            <a:r>
              <a:rPr lang="ko-KR" altLang="en-US" dirty="0"/>
              <a:t>모델을 사용했으며</a:t>
            </a:r>
            <a:r>
              <a:rPr lang="en-US" altLang="ko-KR" dirty="0"/>
              <a:t>, </a:t>
            </a:r>
            <a:r>
              <a:rPr lang="ko-KR" altLang="en-US" dirty="0"/>
              <a:t>한 사진에 여러 개의 물품 분류가 가능한 모델입니다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0170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그래프는 </a:t>
            </a:r>
            <a:r>
              <a:rPr lang="en-US" altLang="ko-KR" dirty="0"/>
              <a:t>YOLO v4 </a:t>
            </a:r>
            <a:r>
              <a:rPr lang="ko-KR" altLang="en-US" dirty="0"/>
              <a:t>모델을 학습시키면서 얻은 성능 그래프입니다</a:t>
            </a:r>
          </a:p>
          <a:p>
            <a:r>
              <a:rPr lang="en-US" altLang="ko-KR" dirty="0" err="1"/>
              <a:t>mAP</a:t>
            </a:r>
            <a:r>
              <a:rPr lang="en-US" altLang="ko-KR" dirty="0"/>
              <a:t> </a:t>
            </a:r>
            <a:r>
              <a:rPr lang="ko-KR" altLang="en-US" dirty="0"/>
              <a:t>는 객체인식모델에서 모델 성능을 측정할 때 자주 사용하는 지표로</a:t>
            </a:r>
            <a:r>
              <a:rPr lang="en-US" altLang="ko-KR" dirty="0"/>
              <a:t>, 99.97%</a:t>
            </a:r>
            <a:r>
              <a:rPr lang="ko-KR" altLang="en-US" dirty="0"/>
              <a:t>의 성능을 보여주었습니다</a:t>
            </a:r>
          </a:p>
          <a:p>
            <a:endParaRPr lang="ko-KR" altLang="en-US" dirty="0"/>
          </a:p>
          <a:p>
            <a:r>
              <a:rPr lang="ko-KR" altLang="en-US" dirty="0"/>
              <a:t>실제 모델 성능 측정은 직접 촬영한 </a:t>
            </a:r>
            <a:r>
              <a:rPr lang="en-US" altLang="ko-KR" dirty="0"/>
              <a:t>100</a:t>
            </a:r>
            <a:r>
              <a:rPr lang="ko-KR" altLang="en-US" dirty="0"/>
              <a:t>장의 테스트데이터를 사용해서 진행하였습니다</a:t>
            </a:r>
          </a:p>
          <a:p>
            <a:endParaRPr lang="ko-KR" altLang="en-US" dirty="0"/>
          </a:p>
          <a:p>
            <a:r>
              <a:rPr lang="ko-KR" altLang="en-US" dirty="0"/>
              <a:t>테스트 데이터에서 검출율은 </a:t>
            </a:r>
            <a:r>
              <a:rPr lang="en-US" altLang="ko-KR" dirty="0"/>
              <a:t>99%</a:t>
            </a:r>
            <a:r>
              <a:rPr lang="ko-KR" altLang="en-US" dirty="0"/>
              <a:t>의 성능이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C7C-3F98-4BAA-A403-DBE26CECB69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17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객체인식 모델의 경우 시연영상은 따로 찍지 않았고 동영상으로 대체해서 보여드리겠습니다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원래는 물품을 한꺼번에 올려서 인식되게 하려고 하였으나 컨베이어 벨트의 공간이 여유롭지 않아서 하나씩 올려서 객체인식을 진행하도록 영상을 만들어보았습니다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ECC7C-3F98-4BAA-A403-DBE26CECB69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7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제품 접근 인식 및 컨베이어 벨트입니다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적외선 센서를 연결하여 센서 값을 통해 물체가 접근하는 것을 감지했습니다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이후</a:t>
            </a:r>
            <a:r>
              <a:rPr lang="ko-KR" altLang="en-US" dirty="0"/>
              <a:t> 물체 감지 되면 컨베이어 벨트가 작동하는 방식으로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532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IoT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팀은 크게 </a:t>
            </a:r>
            <a:r>
              <a:rPr lang="en-US" altLang="ko-KR" dirty="0"/>
              <a:t>3</a:t>
            </a:r>
            <a:r>
              <a:rPr lang="ko-KR" altLang="en-US" dirty="0"/>
              <a:t>가지 업무로 제품 접근 인식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 컨베이어 벨트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사진촬영 및 이미지 전송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인식오류</a:t>
            </a:r>
            <a:r>
              <a:rPr lang="ko-KR" altLang="en-US" baseline="0" dirty="0"/>
              <a:t> 발생시 대처 이렇게 </a:t>
            </a:r>
            <a:r>
              <a:rPr lang="en-US" altLang="ko-KR" dirty="0"/>
              <a:t>3</a:t>
            </a:r>
            <a:r>
              <a:rPr lang="ko-KR" altLang="en-US" dirty="0"/>
              <a:t>가지가 큰 주제를 가지고 진행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992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Cu </a:t>
            </a:r>
            <a:r>
              <a:rPr lang="ko-KR" altLang="en-US" dirty="0"/>
              <a:t>편의점 홈페이지에 있는 제품명과 가격 정보를 크롤링하여 </a:t>
            </a:r>
            <a:r>
              <a:rPr lang="en-US" altLang="ko-KR" dirty="0"/>
              <a:t>DB </a:t>
            </a:r>
            <a:r>
              <a:rPr lang="ko-KR" altLang="en-US" dirty="0"/>
              <a:t>양식에 맞게 전처리 후</a:t>
            </a:r>
            <a:r>
              <a:rPr lang="en-US" altLang="ko-KR" dirty="0"/>
              <a:t>, Item_info </a:t>
            </a:r>
            <a:r>
              <a:rPr lang="ko-KR" altLang="en-US" dirty="0"/>
              <a:t>테이블에 삽입했습니다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카테고리는 간편식사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과자류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식품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음료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개로 정하였고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item </a:t>
            </a:r>
            <a:r>
              <a:rPr lang="ko-KR" altLang="en-US" baseline="0" dirty="0"/>
              <a:t>수는 </a:t>
            </a:r>
            <a:r>
              <a:rPr lang="en-US" altLang="ko-KR" baseline="0" dirty="0"/>
              <a:t>3308</a:t>
            </a:r>
            <a:r>
              <a:rPr lang="ko-KR" altLang="en-US" baseline="0" dirty="0"/>
              <a:t>개입니다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9C18-180F-4CAB-9186-C26F7B72B05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2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크기나 색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모양 등 비슷한 외형을 가진 제품들을 구분하는 데 주안점을 두어 </a:t>
            </a:r>
            <a:r>
              <a:rPr lang="en-US" altLang="ko-KR" baseline="0" dirty="0"/>
              <a:t>20</a:t>
            </a:r>
            <a:r>
              <a:rPr lang="ko-KR" altLang="en-US" baseline="0" dirty="0"/>
              <a:t>개의 제품을 선정했습니다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9C18-180F-4CAB-9186-C26F7B72B05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58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AI  </a:t>
            </a:r>
            <a:r>
              <a:rPr lang="ko-KR" altLang="en-US" baseline="0" dirty="0"/>
              <a:t>학습을 위한 이미지 데이터를 수집하기 위해 제품을 영상 촬영하여 프레임 단위로 나누었습니다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제품 당 약 </a:t>
            </a:r>
            <a:r>
              <a:rPr lang="en-US" altLang="ko-KR" baseline="0" dirty="0"/>
              <a:t>1800</a:t>
            </a:r>
            <a:r>
              <a:rPr lang="ko-KR" altLang="en-US" baseline="0" dirty="0"/>
              <a:t>장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36000</a:t>
            </a:r>
            <a:r>
              <a:rPr lang="ko-KR" altLang="en-US" baseline="0" dirty="0"/>
              <a:t>장 정도</a:t>
            </a:r>
            <a:r>
              <a:rPr lang="en-US" altLang="ko-KR" baseline="0" dirty="0"/>
              <a:t> OpenCV</a:t>
            </a:r>
            <a:r>
              <a:rPr lang="ko-KR" altLang="en-US" baseline="0" dirty="0"/>
              <a:t>를 활용하여 윤곽선 검출 후 </a:t>
            </a:r>
            <a:r>
              <a:rPr lang="en-US" altLang="ko-KR" baseline="0" dirty="0"/>
              <a:t>YOLO labeling</a:t>
            </a:r>
            <a:r>
              <a:rPr lang="ko-KR" altLang="en-US" baseline="0" dirty="0"/>
              <a:t>에 맞게 이미지 </a:t>
            </a:r>
            <a:r>
              <a:rPr lang="en-US" altLang="ko-KR" baseline="0" dirty="0"/>
              <a:t>trimming, </a:t>
            </a:r>
            <a:r>
              <a:rPr lang="ko-KR" altLang="en-US" baseline="0" dirty="0"/>
              <a:t>좌표를 추출했습니다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9C18-180F-4CAB-9186-C26F7B72B05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839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편의점 구매내역 데이터 수집이 불가하여</a:t>
            </a:r>
            <a:r>
              <a:rPr lang="ko-KR" altLang="en-US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편의점 데이터와 최대한 유사한 캐글의 </a:t>
            </a:r>
            <a:r>
              <a:rPr lang="en-US" altLang="ko-KR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grocert product </a:t>
            </a:r>
            <a:r>
              <a:rPr lang="ko-KR" altLang="en-US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구매내역을 전처리 진행했습니다</a:t>
            </a:r>
            <a:r>
              <a:rPr lang="en-US" altLang="ko-KR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먼저 데이터 값들을 추출하여</a:t>
            </a:r>
            <a:r>
              <a:rPr lang="en-US" altLang="ko-KR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그 중 </a:t>
            </a:r>
            <a:r>
              <a:rPr lang="en-US" altLang="ko-KR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DB</a:t>
            </a:r>
            <a:r>
              <a:rPr lang="ko-KR" altLang="en-US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에 삽입한 카테고리 외의 제품들은 삭제한 후</a:t>
            </a:r>
            <a:r>
              <a:rPr lang="en-US" altLang="ko-KR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2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남은 제품들을 유사한 편의점 제품과 매칭하여 </a:t>
            </a:r>
            <a:r>
              <a:rPr lang="en-US" altLang="ko-KR" sz="12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id </a:t>
            </a:r>
            <a:r>
              <a:rPr lang="ko-KR" altLang="en-US" sz="12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값으로 변환했습니다</a:t>
            </a:r>
            <a:r>
              <a:rPr lang="en-US" altLang="ko-KR" sz="12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User_phonenum, DATE, item</a:t>
            </a:r>
            <a:r>
              <a:rPr lang="ko-KR" altLang="en-US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의 </a:t>
            </a:r>
            <a:r>
              <a:rPr lang="en-US" altLang="ko-KR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Qty</a:t>
            </a:r>
            <a:r>
              <a:rPr lang="ko-KR" altLang="en-US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는 랜덤으로 생성하고</a:t>
            </a:r>
            <a:r>
              <a:rPr lang="en-US" altLang="ko-KR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en-US" altLang="ko-KR" sz="12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Sales_history</a:t>
            </a:r>
            <a:r>
              <a:rPr lang="en-US" altLang="ko-KR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테이블에 데이터 삽입했습니다</a:t>
            </a:r>
            <a:r>
              <a:rPr lang="en-US" altLang="ko-KR" sz="1200" baseline="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en-US" altLang="ko-KR" sz="1200" dirty="0">
              <a:solidFill>
                <a:srgbClr val="4E4E4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9C18-180F-4CAB-9186-C26F7B72B05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27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연관분석이란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트렌젝션 데이터로부터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 형식의 연관 관계를 발견하여 분석하는 기법입니다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쉬운 예로는 기저귀를 샀을 때 맥주를 사는 경우가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경우 입니다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지지도</a:t>
            </a:r>
            <a:r>
              <a:rPr lang="en-US" altLang="ko-KR" dirty="0"/>
              <a:t>(Support) </a:t>
            </a:r>
            <a:r>
              <a:rPr lang="ko-KR" altLang="en-US" dirty="0"/>
              <a:t>란</a:t>
            </a:r>
            <a:r>
              <a:rPr lang="en-US" altLang="ko-KR" dirty="0"/>
              <a:t> </a:t>
            </a:r>
            <a:r>
              <a:rPr lang="ko-KR" altLang="en-US" dirty="0"/>
              <a:t>전체 거래에서 기저귀와</a:t>
            </a:r>
            <a:r>
              <a:rPr lang="en-US" altLang="ko-KR" dirty="0"/>
              <a:t>, </a:t>
            </a:r>
            <a:r>
              <a:rPr lang="ko-KR" altLang="en-US" dirty="0"/>
              <a:t>맥주를 동시에 포함한 거래 비율</a:t>
            </a:r>
          </a:p>
          <a:p>
            <a:r>
              <a:rPr lang="ko-KR" altLang="en-US" dirty="0"/>
              <a:t>신뢰도 </a:t>
            </a:r>
            <a:r>
              <a:rPr lang="en-US" altLang="ko-KR" dirty="0"/>
              <a:t>(Confidence) </a:t>
            </a:r>
            <a:r>
              <a:rPr lang="ko-KR" altLang="en-US" dirty="0"/>
              <a:t>란</a:t>
            </a:r>
            <a:r>
              <a:rPr lang="en-US" altLang="ko-KR" dirty="0"/>
              <a:t> </a:t>
            </a:r>
            <a:r>
              <a:rPr lang="ko-KR" altLang="en-US" dirty="0"/>
              <a:t>기저귀를 구입한 거래 중 맥주를 같이 구입한 비율</a:t>
            </a:r>
          </a:p>
          <a:p>
            <a:r>
              <a:rPr lang="ko-KR" altLang="en-US" dirty="0"/>
              <a:t>향상도 </a:t>
            </a:r>
            <a:r>
              <a:rPr lang="en-US" altLang="ko-KR" dirty="0"/>
              <a:t>(Lift) </a:t>
            </a:r>
            <a:r>
              <a:rPr lang="ko-KR" altLang="en-US" dirty="0"/>
              <a:t>란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아이템의 연관 규칙이 우연인지 아닌지를 나타내는 척도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r>
              <a:rPr lang="ko-KR" altLang="en-US" dirty="0"/>
              <a:t>위의 그래프는 신뢰도와 향상도를 기준으로 </a:t>
            </a:r>
            <a:r>
              <a:rPr lang="en-US" altLang="ko-KR" dirty="0"/>
              <a:t>sort</a:t>
            </a:r>
            <a:r>
              <a:rPr lang="ko-KR" altLang="en-US" dirty="0"/>
              <a:t>하여 상위 </a:t>
            </a:r>
            <a:r>
              <a:rPr lang="en-US" altLang="ko-KR" dirty="0"/>
              <a:t>10</a:t>
            </a:r>
            <a:r>
              <a:rPr lang="ko-KR" altLang="en-US" dirty="0"/>
              <a:t>개 연관분석 규칙을 시각화한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</a:t>
            </a:r>
            <a:r>
              <a:rPr lang="ko-KR" altLang="en-US" baseline="0" dirty="0"/>
              <a:t> 그래프는 전체 규칙들의 신뢰도 지지도 향상도를 </a:t>
            </a:r>
            <a:r>
              <a:rPr lang="en-US" altLang="ko-KR" baseline="0" dirty="0"/>
              <a:t>scatter plot</a:t>
            </a:r>
            <a:r>
              <a:rPr lang="ko-KR" altLang="en-US" baseline="0" dirty="0"/>
              <a:t>으로 시각화 한것 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9C18-180F-4CAB-9186-C26F7B72B05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789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편의점에서 시행하고 있는 연관진열 마케팅은 </a:t>
            </a:r>
            <a:r>
              <a:rPr lang="ko-KR" altLang="en-US" baseline="0" dirty="0"/>
              <a:t>주먹밥</a:t>
            </a:r>
            <a:r>
              <a:rPr lang="en-US" altLang="ko-KR" baseline="0" dirty="0"/>
              <a:t>-</a:t>
            </a:r>
            <a:r>
              <a:rPr lang="ko-KR" altLang="en-US" baseline="0" dirty="0"/>
              <a:t>도시락 매대에 있는 상품구매시에 탄산음료를 같이 진열하는 것이 거의 전부인 상황입니다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연관규칙 분석 결과 샐러드를 구매시 유제품을 함께 구매하는 것으로 나왔습니다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활용해 샐러드를 유제품 매대에 같이 진열해 매출향상을 기대할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9C18-180F-4CAB-9186-C26F7B72B05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084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IoT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팀은 크게 </a:t>
            </a:r>
            <a:r>
              <a:rPr lang="en-US" altLang="ko-KR" dirty="0"/>
              <a:t>3</a:t>
            </a:r>
            <a:r>
              <a:rPr lang="ko-KR" altLang="en-US" dirty="0"/>
              <a:t>가지 업무로 제품 접근 인식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 컨베이어 벨트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사진촬영 및 이미지 전송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인식오류</a:t>
            </a:r>
            <a:r>
              <a:rPr lang="ko-KR" altLang="en-US" baseline="0" dirty="0"/>
              <a:t> 발생시 대처 이렇게 </a:t>
            </a:r>
            <a:r>
              <a:rPr lang="en-US" altLang="ko-KR" dirty="0"/>
              <a:t>3</a:t>
            </a:r>
            <a:r>
              <a:rPr lang="ko-KR" altLang="en-US" dirty="0"/>
              <a:t>가지가 큰 주제를 가지고 진행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6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IoT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팀은 크게 </a:t>
            </a:r>
            <a:r>
              <a:rPr lang="en-US" altLang="ko-KR" dirty="0"/>
              <a:t>3</a:t>
            </a:r>
            <a:r>
              <a:rPr lang="ko-KR" altLang="en-US" dirty="0"/>
              <a:t>가지 업무로 제품 접근 인식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 컨베이어 벨트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사진촬영 및 이미지 전송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인식오류</a:t>
            </a:r>
            <a:r>
              <a:rPr lang="ko-KR" altLang="en-US" baseline="0" dirty="0"/>
              <a:t> 발생시 대처 이렇게 </a:t>
            </a:r>
            <a:r>
              <a:rPr lang="en-US" altLang="ko-KR" dirty="0"/>
              <a:t>3</a:t>
            </a:r>
            <a:r>
              <a:rPr lang="ko-KR" altLang="en-US" dirty="0"/>
              <a:t>가지가 큰 주제를 가지고 진행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34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적외선 센서를 </a:t>
            </a:r>
            <a:r>
              <a:rPr lang="ko-KR" altLang="en-US" dirty="0" err="1"/>
              <a:t>라즈베리</a:t>
            </a:r>
            <a:r>
              <a:rPr lang="ko-KR" altLang="en-US" dirty="0"/>
              <a:t> 파이에서 사용하기 위해 </a:t>
            </a:r>
            <a:r>
              <a:rPr lang="en-US" altLang="ko-KR" dirty="0"/>
              <a:t>SPI dev </a:t>
            </a:r>
            <a:r>
              <a:rPr lang="ko-KR" altLang="en-US" dirty="0"/>
              <a:t>라이브러리를 이용하여 아날로그 신호를 디지털 신호로 바꿔주었습니다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제품이 적외선 센서의 </a:t>
            </a:r>
            <a:r>
              <a:rPr lang="ko-KR" altLang="en-US" dirty="0" err="1"/>
              <a:t>수신부를</a:t>
            </a:r>
            <a:r>
              <a:rPr lang="ko-KR" altLang="en-US" dirty="0"/>
              <a:t> 가리게 되면 변환된 신호 값이 </a:t>
            </a:r>
            <a:r>
              <a:rPr lang="en-US" altLang="ko-KR" dirty="0"/>
              <a:t>0</a:t>
            </a:r>
            <a:r>
              <a:rPr lang="ko-KR" altLang="en-US" dirty="0"/>
              <a:t>으로 출력되어 물체를 감지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12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적외선이 물체를 감지하면 </a:t>
            </a:r>
            <a:r>
              <a:rPr lang="en-US" altLang="ko-KR" dirty="0"/>
              <a:t>DC</a:t>
            </a:r>
            <a:r>
              <a:rPr lang="ko-KR" altLang="en-US" dirty="0"/>
              <a:t>모터가 회전하게 되어 컨베이어 벨트가 제품을 이송합니다</a:t>
            </a:r>
            <a:r>
              <a:rPr lang="en-US" altLang="ko-KR" dirty="0"/>
              <a:t>. DC</a:t>
            </a:r>
            <a:r>
              <a:rPr lang="ko-KR" altLang="en-US" dirty="0"/>
              <a:t>모터는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GPIO</a:t>
            </a:r>
            <a:r>
              <a:rPr lang="ko-KR" altLang="en-US" baseline="0" dirty="0"/>
              <a:t>를 이용하여 제어하였습니다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96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사진촬영 및 이미지 전송입니다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카메라는 </a:t>
            </a:r>
            <a:r>
              <a:rPr lang="ko-KR" altLang="en-US" dirty="0" err="1"/>
              <a:t>라즈베리</a:t>
            </a:r>
            <a:r>
              <a:rPr lang="ko-KR" altLang="en-US" dirty="0"/>
              <a:t> 파이의 파이카메라를 이용하였습니다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촬영된 이미지를 </a:t>
            </a:r>
            <a:r>
              <a:rPr lang="en-US" altLang="ko-KR" baseline="0" dirty="0"/>
              <a:t>AI EC2 AWS</a:t>
            </a:r>
            <a:r>
              <a:rPr lang="ko-KR" altLang="en-US" baseline="0" dirty="0"/>
              <a:t>로 데이터를 전송합니다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307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섹션에 제품이 들어오는 것은 적외선 센서를 사용하여</a:t>
            </a:r>
            <a:r>
              <a:rPr lang="ko-KR" altLang="en-US" baseline="0" dirty="0"/>
              <a:t> 감지하고</a:t>
            </a:r>
            <a:r>
              <a:rPr lang="en-US" altLang="ko-KR" baseline="0" dirty="0"/>
              <a:t> </a:t>
            </a:r>
            <a:r>
              <a:rPr lang="ko-KR" altLang="en-US" dirty="0"/>
              <a:t>제품이 이미지 섹션에 들어오게 되면 파이카메라가 사진을 촬영합니다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사진 촬영은 </a:t>
            </a:r>
            <a:r>
              <a:rPr lang="en-US" altLang="ko-KR" dirty="0" err="1"/>
              <a:t>OpenCV</a:t>
            </a:r>
            <a:r>
              <a:rPr lang="ko-KR" altLang="en-US" dirty="0"/>
              <a:t>라이브러리를 통해 캡쳐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 제품의 촬영 시점을 알기 쉽게 촬영 시 </a:t>
            </a:r>
            <a:r>
              <a:rPr lang="en-US" altLang="ko-KR" dirty="0"/>
              <a:t>LED </a:t>
            </a:r>
            <a:r>
              <a:rPr lang="ko-KR" altLang="en-US" dirty="0"/>
              <a:t>점등과 촬영 음을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6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ko-KR" altLang="en-US" dirty="0"/>
              <a:t>로 </a:t>
            </a:r>
            <a:r>
              <a:rPr lang="ko-KR" altLang="en-US" dirty="0" err="1"/>
              <a:t>캡쳐된</a:t>
            </a:r>
            <a:r>
              <a:rPr lang="ko-KR" altLang="en-US" dirty="0"/>
              <a:t> 이미지 데이터를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</a:t>
            </a:r>
            <a:r>
              <a:rPr lang="ko-KR" altLang="en-US" dirty="0" err="1"/>
              <a:t>패킹된</a:t>
            </a:r>
            <a:r>
              <a:rPr lang="ko-KR" altLang="en-US" dirty="0"/>
              <a:t> 바이너리 데이터 가공합니다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socket</a:t>
            </a:r>
            <a:r>
              <a:rPr lang="ko-KR" altLang="en-US" dirty="0"/>
              <a:t>통신을 사용하여 </a:t>
            </a:r>
            <a:r>
              <a:rPr lang="en-US" altLang="ko-KR" dirty="0" err="1"/>
              <a:t>ai</a:t>
            </a:r>
            <a:r>
              <a:rPr lang="en-US" altLang="ko-KR" baseline="0" dirty="0"/>
              <a:t> ec2 </a:t>
            </a:r>
            <a:r>
              <a:rPr lang="en-US" altLang="ko-KR" baseline="0" dirty="0" err="1"/>
              <a:t>aws</a:t>
            </a:r>
            <a:r>
              <a:rPr lang="ko-KR" altLang="en-US" baseline="0" dirty="0"/>
              <a:t>로 전송합니다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이후 </a:t>
            </a:r>
            <a:r>
              <a:rPr lang="en-US" altLang="ko-KR" baseline="0" dirty="0" err="1"/>
              <a:t>ai</a:t>
            </a:r>
            <a:r>
              <a:rPr lang="ko-KR" altLang="en-US" baseline="0" dirty="0"/>
              <a:t>에서 </a:t>
            </a:r>
            <a:r>
              <a:rPr lang="ko-KR" altLang="en-US" dirty="0" err="1"/>
              <a:t>바이트열을</a:t>
            </a:r>
            <a:r>
              <a:rPr lang="ko-KR" altLang="en-US" dirty="0"/>
              <a:t> 해석하여 이미지를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3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ko-KR" altLang="en-US" baseline="0" dirty="0"/>
              <a:t>인</a:t>
            </a:r>
            <a:r>
              <a:rPr lang="ko-KR" altLang="en-US" dirty="0"/>
              <a:t>식 실패 시 대처 프로세스입니다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ai</a:t>
            </a:r>
            <a:r>
              <a:rPr lang="ko-KR" altLang="en-US" dirty="0"/>
              <a:t>가 인식하지 못한 제품에 대처할 수 있도록 컨베이어 벨트를 정지</a:t>
            </a:r>
            <a:r>
              <a:rPr lang="ko-KR" altLang="en-US" baseline="0" dirty="0"/>
              <a:t>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바코드 스캔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제품을 확인하여 </a:t>
            </a:r>
            <a:r>
              <a:rPr lang="en-US" altLang="ko-KR" baseline="0" dirty="0"/>
              <a:t>-&gt; </a:t>
            </a:r>
            <a:r>
              <a:rPr lang="ko-KR" altLang="en-US" baseline="0" dirty="0" err="1"/>
              <a:t>계산내역에</a:t>
            </a:r>
            <a:r>
              <a:rPr lang="ko-KR" altLang="en-US" baseline="0" dirty="0"/>
              <a:t> 추가합니다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833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인식하지 못할 경우</a:t>
            </a:r>
            <a:r>
              <a:rPr lang="en-US" altLang="ko-KR" dirty="0"/>
              <a:t>, AI</a:t>
            </a:r>
            <a:r>
              <a:rPr lang="ko-KR" altLang="en-US" dirty="0"/>
              <a:t>쪽에서 인식 오류 </a:t>
            </a:r>
            <a:r>
              <a:rPr lang="ko-KR" altLang="en-US" dirty="0" err="1"/>
              <a:t>메세지를</a:t>
            </a:r>
            <a:r>
              <a:rPr lang="ko-KR" altLang="en-US" dirty="0"/>
              <a:t> 보내면</a:t>
            </a:r>
            <a:r>
              <a:rPr lang="ko-KR" altLang="en-US" baseline="0" dirty="0"/>
              <a:t> </a:t>
            </a:r>
            <a:r>
              <a:rPr lang="ko-KR" altLang="en-US" dirty="0" err="1"/>
              <a:t>라즈베리</a:t>
            </a:r>
            <a:r>
              <a:rPr lang="ko-KR" altLang="en-US" dirty="0"/>
              <a:t> 파이가 그 신호를 받아서 컨베이어 벨트를 정지시킵니다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 수신은 </a:t>
            </a:r>
            <a:r>
              <a:rPr lang="en-US" altLang="ko-KR" dirty="0"/>
              <a:t>socket</a:t>
            </a:r>
            <a:r>
              <a:rPr lang="ko-KR" altLang="en-US" dirty="0"/>
              <a:t>통신을 이용하였습니다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08E7-4CD6-4A1D-A2E0-0372A47318D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2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54099-E36F-465E-BE53-6370697B0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CD7236-4D8B-4B91-80CD-A3BD8C4BD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46752-B040-4A93-94E6-A79B6383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CD4A5-E23A-46B3-8FA6-A7921C3F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2F37CF-D913-4D6D-B686-3EB0DCC0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87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4CF11-5706-425D-88CD-E40BB387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77E8B4-7190-42F3-A7B2-83C518C79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F2E963-8CEC-402F-82C3-F4B8C000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A8BA3-198F-42B3-AA83-F9E9B3C04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DC1CC-4A52-47C5-A75A-63AFB1AB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05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28DAD2-2B60-491E-88CE-5E7EA733D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C7906E-B13A-41D6-8EDE-8247AE1E9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6E1E3-477B-430D-ACA0-DA06EBD6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9ED1C-A285-4D8E-9FA7-AF5E44A8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6F497A-5A14-4ED6-8BFA-B985333A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12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1EDA5-2869-4FBB-9C98-40DD3D16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3C9240-FFAE-49AB-BBF5-ED9D88C44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28EE68-4956-4B54-825E-487250E8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CA10D9-1697-45E3-A1C7-370693A71C8B}"/>
              </a:ext>
            </a:extLst>
          </p:cNvPr>
          <p:cNvCxnSpPr>
            <a:cxnSpLocks/>
          </p:cNvCxnSpPr>
          <p:nvPr userDrawn="1"/>
        </p:nvCxnSpPr>
        <p:spPr>
          <a:xfrm>
            <a:off x="1034985" y="1549400"/>
            <a:ext cx="5873815" cy="0"/>
          </a:xfrm>
          <a:prstGeom prst="line">
            <a:avLst/>
          </a:prstGeom>
          <a:ln>
            <a:solidFill>
              <a:srgbClr val="004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40C5E76-72E0-44BB-9E12-AA9F71E82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450" y="719931"/>
            <a:ext cx="768350" cy="7683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584C21-7D6F-4AF3-80AD-FBCDF8E36277}"/>
              </a:ext>
            </a:extLst>
          </p:cNvPr>
          <p:cNvSpPr/>
          <p:nvPr userDrawn="1"/>
        </p:nvSpPr>
        <p:spPr>
          <a:xfrm>
            <a:off x="0" y="-174735"/>
            <a:ext cx="12192000" cy="174735"/>
          </a:xfrm>
          <a:prstGeom prst="rect">
            <a:avLst/>
          </a:prstGeom>
          <a:solidFill>
            <a:srgbClr val="004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35DD2-BCD9-44AC-8769-4021053A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C75276-5A83-44D1-BC38-5953CFA03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2131B-B465-4EF8-9B19-E6712382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D84A5D-99F6-466A-B4CC-2682AD3B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18763-489A-4682-9364-7818899C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4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2D07D-737D-40BC-A09B-5880A5D6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0E6F6-68E2-464E-BC93-8E6B59461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05AFD2-35AD-41AD-A8A4-34DEF46AB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D3031F-9CA3-41EB-A2FF-2ADAFB44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31C29B-B604-4047-8EEE-D03D1ECC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44BC6C-5920-408E-BAAE-0D1C8AAD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3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72054-6958-42B9-AF17-63928687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7A51C-9B07-42C6-9D8A-39749B149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EB70E9-01EE-4D31-9CB6-744A2CDF0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00ABD5-1D75-4515-9EA1-C5A1BABAA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831964-E2C6-4702-806B-64297705D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1ADFE-7C9B-4C9F-81CE-EDA8D5CB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7CE75B-3F4E-4110-AC69-FAC801D2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38BC0F-60C9-45EC-A8DC-CF2386FD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113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05A42-95E1-4CA0-9183-5B7EFD34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1B33AB-142A-402C-951A-685E9EDB4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DE52D2-FE15-4BFD-A0D4-24F708BB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898E2D-B173-401A-BEFE-DF722871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5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AF1804-F197-4057-BC6D-0056BB89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09323-6C21-4CE9-BBD1-540226D9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416E8A-DBA2-4764-B70D-A5EED2A2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99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25478-C1A6-4873-800E-72C6456A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1CA4F-A08D-43E1-A73C-8E5955E32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CA3018-B277-434E-B7AF-BE6E553CA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0CD77-C7BB-4642-A073-28D60B09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92A023-57B3-46F8-B278-0BEC70BE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AC589E-C112-403A-8933-9AC944B0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0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24A05-59D1-4EAD-837D-FE7660E5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2DB602-93C9-4F6C-B3AE-C8B4D6303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8E315D-CC40-4557-A571-1C3D0A632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F89AFF-A3A7-46FC-9E84-68E38335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01BE6C-D0DB-459C-AB8F-1920E212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B4088D-E41C-450D-BA26-9C48EAE1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5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72F3DC-51D1-4F7D-8A40-D5D5EB5A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89FD2A-B3FA-481D-B038-F363867FB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CD13E-5406-44AA-B9AD-870ED46E1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5E0F7-CF22-4919-B9AC-201F1F969EAC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D3D61-B808-4DA5-A365-3082C61B7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28226-AC4B-4A1A-BBD7-699E42BA2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98CA4-566C-4C6E-B4FB-1A7065D41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52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jp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jpg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34E8023-7B1B-4FF9-AAA7-F2A6F86F88E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54726" y="3751479"/>
            <a:ext cx="9144000" cy="1655763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[K-Digital]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멀티캠퍼스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marL="0" indent="0" algn="r">
              <a:buNone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우리 </a:t>
            </a:r>
            <a:r>
              <a:rPr lang="ko-KR" alt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똑똑하조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A289832A-C7E7-4FEB-B7FA-CA7246C4387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254726" y="773329"/>
            <a:ext cx="9144000" cy="264477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7200" spc="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스마트 </a:t>
            </a:r>
            <a:br>
              <a:rPr lang="en-US" altLang="ko-KR" sz="7200" spc="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ko-KR" altLang="en-US" sz="7200" spc="6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무인계산대</a:t>
            </a:r>
            <a:endParaRPr lang="ko-KR" altLang="en-US" sz="7200" spc="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0FDFF-04BB-4570-AD65-06FCA764D732}"/>
              </a:ext>
            </a:extLst>
          </p:cNvPr>
          <p:cNvSpPr txBox="1"/>
          <p:nvPr/>
        </p:nvSpPr>
        <p:spPr>
          <a:xfrm>
            <a:off x="4432300" y="5980647"/>
            <a:ext cx="68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정해준 조해성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최희원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전창도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박건우 안도현 김민주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강인솔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642A20-5685-439E-946F-2E47D5B118C0}"/>
              </a:ext>
            </a:extLst>
          </p:cNvPr>
          <p:cNvSpPr txBox="1"/>
          <p:nvPr/>
        </p:nvSpPr>
        <p:spPr>
          <a:xfrm>
            <a:off x="4432300" y="372009"/>
            <a:ext cx="680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AI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활용한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83E489-ED77-4355-9BCA-B9667CA7D21D}"/>
              </a:ext>
            </a:extLst>
          </p:cNvPr>
          <p:cNvCxnSpPr>
            <a:cxnSpLocks/>
          </p:cNvCxnSpPr>
          <p:nvPr/>
        </p:nvCxnSpPr>
        <p:spPr>
          <a:xfrm>
            <a:off x="5829300" y="547428"/>
            <a:ext cx="541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FB9CDAA-A7F3-4968-B80C-728065E97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4" y="4519115"/>
            <a:ext cx="1149826" cy="11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3B083CA-778E-4137-A9EF-F03AE1061177}"/>
              </a:ext>
            </a:extLst>
          </p:cNvPr>
          <p:cNvSpPr/>
          <p:nvPr/>
        </p:nvSpPr>
        <p:spPr>
          <a:xfrm>
            <a:off x="838200" y="1886857"/>
            <a:ext cx="10515600" cy="4014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91;p19">
            <a:extLst>
              <a:ext uri="{FF2B5EF4-FFF2-40B4-BE49-F238E27FC236}">
                <a16:creationId xmlns:a16="http://schemas.microsoft.com/office/drawing/2014/main" id="{8C934B22-5568-4C95-A14E-D29EAD04979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3248" y="2375774"/>
            <a:ext cx="1802271" cy="159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2;p19">
            <a:extLst>
              <a:ext uri="{FF2B5EF4-FFF2-40B4-BE49-F238E27FC236}">
                <a16:creationId xmlns:a16="http://schemas.microsoft.com/office/drawing/2014/main" id="{F5E2E99D-2B80-446E-A6D4-676B0C1437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840" y="2290239"/>
            <a:ext cx="2502876" cy="6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3;p19">
            <a:extLst>
              <a:ext uri="{FF2B5EF4-FFF2-40B4-BE49-F238E27FC236}">
                <a16:creationId xmlns:a16="http://schemas.microsoft.com/office/drawing/2014/main" id="{49F64B82-8AC6-4163-B971-5E34AD1A5BB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965" y="3121662"/>
            <a:ext cx="2381551" cy="10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6;p19">
            <a:extLst>
              <a:ext uri="{FF2B5EF4-FFF2-40B4-BE49-F238E27FC236}">
                <a16:creationId xmlns:a16="http://schemas.microsoft.com/office/drawing/2014/main" id="{48484F14-493C-486B-B40D-4155395B06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8840" y="4869024"/>
            <a:ext cx="2197800" cy="8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9">
            <a:extLst>
              <a:ext uri="{FF2B5EF4-FFF2-40B4-BE49-F238E27FC236}">
                <a16:creationId xmlns:a16="http://schemas.microsoft.com/office/drawing/2014/main" id="{89A22BB5-9869-45FC-A6C9-036ECF573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6251" y="2989110"/>
            <a:ext cx="822984" cy="63781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99;p19">
            <a:extLst>
              <a:ext uri="{FF2B5EF4-FFF2-40B4-BE49-F238E27FC236}">
                <a16:creationId xmlns:a16="http://schemas.microsoft.com/office/drawing/2014/main" id="{DF7C033F-EC1D-46CD-B82B-7A49B350BE10}"/>
              </a:ext>
            </a:extLst>
          </p:cNvPr>
          <p:cNvSpPr txBox="1"/>
          <p:nvPr/>
        </p:nvSpPr>
        <p:spPr>
          <a:xfrm>
            <a:off x="1042264" y="4045289"/>
            <a:ext cx="17616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13243"/>
                </a:solidFill>
                <a:highlight>
                  <a:srgbClr val="FFFFFF"/>
                </a:highlight>
              </a:rPr>
              <a:t>NumPy</a:t>
            </a:r>
            <a:endParaRPr sz="3000" dirty="0"/>
          </a:p>
        </p:txBody>
      </p:sp>
      <p:pic>
        <p:nvPicPr>
          <p:cNvPr id="16" name="Google Shape;100;p19">
            <a:extLst>
              <a:ext uri="{FF2B5EF4-FFF2-40B4-BE49-F238E27FC236}">
                <a16:creationId xmlns:a16="http://schemas.microsoft.com/office/drawing/2014/main" id="{4CCD3A0D-D79A-4D9C-9585-D838884CF14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3506" y="3976425"/>
            <a:ext cx="558793" cy="48106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08;p29">
            <a:extLst>
              <a:ext uri="{FF2B5EF4-FFF2-40B4-BE49-F238E27FC236}">
                <a16:creationId xmlns:a16="http://schemas.microsoft.com/office/drawing/2014/main" id="{C4E90BCE-BA0A-4ABF-8874-6D4430DE03C5}"/>
              </a:ext>
            </a:extLst>
          </p:cNvPr>
          <p:cNvSpPr/>
          <p:nvPr/>
        </p:nvSpPr>
        <p:spPr>
          <a:xfrm>
            <a:off x="8875552" y="3572535"/>
            <a:ext cx="2307300" cy="211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209;p29">
            <a:extLst>
              <a:ext uri="{FF2B5EF4-FFF2-40B4-BE49-F238E27FC236}">
                <a16:creationId xmlns:a16="http://schemas.microsoft.com/office/drawing/2014/main" id="{0EBB9ED8-0A9B-46A6-93AF-CCC638FEABB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07427" y="3320410"/>
            <a:ext cx="706750" cy="53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10;p29">
            <a:extLst>
              <a:ext uri="{FF2B5EF4-FFF2-40B4-BE49-F238E27FC236}">
                <a16:creationId xmlns:a16="http://schemas.microsoft.com/office/drawing/2014/main" id="{4C19B78F-8F98-4E54-8012-E9F75AECAF0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33208" t="5994" r="31030" b="4663"/>
          <a:stretch/>
        </p:blipFill>
        <p:spPr>
          <a:xfrm>
            <a:off x="9158252" y="3767985"/>
            <a:ext cx="444721" cy="7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11;p29">
            <a:extLst>
              <a:ext uri="{FF2B5EF4-FFF2-40B4-BE49-F238E27FC236}">
                <a16:creationId xmlns:a16="http://schemas.microsoft.com/office/drawing/2014/main" id="{87552D1D-9BA5-4C1B-98F1-01530ABE938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99212" y="4902348"/>
            <a:ext cx="503026" cy="4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2;p29">
            <a:extLst>
              <a:ext uri="{FF2B5EF4-FFF2-40B4-BE49-F238E27FC236}">
                <a16:creationId xmlns:a16="http://schemas.microsoft.com/office/drawing/2014/main" id="{3F48F464-0787-4FBC-BC80-598B29DA1FF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32794" t="8684" r="29523"/>
          <a:stretch/>
        </p:blipFill>
        <p:spPr>
          <a:xfrm>
            <a:off x="9793302" y="3805986"/>
            <a:ext cx="444725" cy="68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13;p29">
            <a:extLst>
              <a:ext uri="{FF2B5EF4-FFF2-40B4-BE49-F238E27FC236}">
                <a16:creationId xmlns:a16="http://schemas.microsoft.com/office/drawing/2014/main" id="{4B7DEEF7-5061-4A98-9A0B-81667FFE332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1602" t="10508" r="31897" b="8342"/>
          <a:stretch/>
        </p:blipFill>
        <p:spPr>
          <a:xfrm>
            <a:off x="10428352" y="3850460"/>
            <a:ext cx="444725" cy="63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15;p29">
            <a:extLst>
              <a:ext uri="{FF2B5EF4-FFF2-40B4-BE49-F238E27FC236}">
                <a16:creationId xmlns:a16="http://schemas.microsoft.com/office/drawing/2014/main" id="{5067F5F3-184C-4720-BE4C-91107E5B1C5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35704" t="8595" r="36655" b="19540"/>
          <a:stretch/>
        </p:blipFill>
        <p:spPr>
          <a:xfrm>
            <a:off x="9158262" y="4782798"/>
            <a:ext cx="482325" cy="6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16;p29">
            <a:extLst>
              <a:ext uri="{FF2B5EF4-FFF2-40B4-BE49-F238E27FC236}">
                <a16:creationId xmlns:a16="http://schemas.microsoft.com/office/drawing/2014/main" id="{91F4C5FF-27AA-46EB-AD00-D39C8CB4AD0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01617" y="2280239"/>
            <a:ext cx="1065300" cy="95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17;p29">
            <a:extLst>
              <a:ext uri="{FF2B5EF4-FFF2-40B4-BE49-F238E27FC236}">
                <a16:creationId xmlns:a16="http://schemas.microsoft.com/office/drawing/2014/main" id="{6C3FB40D-D6AC-478C-B0F2-C6AE403F749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283669" y="2068173"/>
            <a:ext cx="1921366" cy="12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11;p21">
            <a:extLst>
              <a:ext uri="{FF2B5EF4-FFF2-40B4-BE49-F238E27FC236}">
                <a16:creationId xmlns:a16="http://schemas.microsoft.com/office/drawing/2014/main" id="{C1A79E4B-3AF7-43BA-9BCF-AE0E42E2A781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96415" y="4496068"/>
            <a:ext cx="2261872" cy="119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12;p21">
            <a:extLst>
              <a:ext uri="{FF2B5EF4-FFF2-40B4-BE49-F238E27FC236}">
                <a16:creationId xmlns:a16="http://schemas.microsoft.com/office/drawing/2014/main" id="{EB306735-0E04-4C0D-98F7-F241F5B43263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56750" y="4438585"/>
            <a:ext cx="1749336" cy="131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78;p26">
            <a:extLst>
              <a:ext uri="{FF2B5EF4-FFF2-40B4-BE49-F238E27FC236}">
                <a16:creationId xmlns:a16="http://schemas.microsoft.com/office/drawing/2014/main" id="{2D8049FB-92FD-4F34-8E33-8054735E599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27436" y="3244273"/>
            <a:ext cx="1260610" cy="9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82;p26">
            <a:extLst>
              <a:ext uri="{FF2B5EF4-FFF2-40B4-BE49-F238E27FC236}">
                <a16:creationId xmlns:a16="http://schemas.microsoft.com/office/drawing/2014/main" id="{10A4C41B-5F2D-4024-B91B-D481ED1EDCD3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10800000">
            <a:off x="3265381" y="4026089"/>
            <a:ext cx="951002" cy="95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E5AFFE0-F123-4E90-BD63-0CAB34A456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10" y="2237888"/>
            <a:ext cx="1578464" cy="718202"/>
          </a:xfrm>
          <a:prstGeom prst="rect">
            <a:avLst/>
          </a:prstGeom>
        </p:spPr>
      </p:pic>
      <p:pic>
        <p:nvPicPr>
          <p:cNvPr id="33" name="그림 3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7ED04A7-A510-492F-B925-B551953463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54" y="3698089"/>
            <a:ext cx="1484456" cy="556672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0E9D9448-4DFF-4E1C-A4E4-E44A934D9F5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660" y="4806092"/>
            <a:ext cx="491488" cy="608406"/>
          </a:xfrm>
          <a:prstGeom prst="rect">
            <a:avLst/>
          </a:prstGeom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A572CF1A-6F4E-4731-9A0C-47FA063723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사용기술</a:t>
            </a:r>
          </a:p>
        </p:txBody>
      </p:sp>
    </p:spTree>
    <p:extLst>
      <p:ext uri="{BB962C8B-B14F-4D97-AF65-F5344CB8AC3E}">
        <p14:creationId xmlns:p14="http://schemas.microsoft.com/office/powerpoint/2010/main" val="3424602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245D0A9-BDB1-4F90-B6A5-23472C62C36B}"/>
              </a:ext>
            </a:extLst>
          </p:cNvPr>
          <p:cNvSpPr txBox="1">
            <a:spLocks/>
          </p:cNvSpPr>
          <p:nvPr/>
        </p:nvSpPr>
        <p:spPr>
          <a:xfrm>
            <a:off x="1175657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세부 내용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BAD740-45B1-4F30-A5FA-C52B2C2F52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r="-643"/>
          <a:stretch/>
        </p:blipFill>
        <p:spPr>
          <a:xfrm>
            <a:off x="123825" y="2227074"/>
            <a:ext cx="11944350" cy="356590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F1EDB6F-CEC2-4776-A820-CE3634D5C119}"/>
              </a:ext>
            </a:extLst>
          </p:cNvPr>
          <p:cNvSpPr txBox="1">
            <a:spLocks/>
          </p:cNvSpPr>
          <p:nvPr/>
        </p:nvSpPr>
        <p:spPr>
          <a:xfrm>
            <a:off x="1175657" y="16819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Use-case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다이어그램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8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BD33B-2FB0-4BE9-BDFC-1B6F1CE41D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5657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세부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BC658-22A9-41A5-B639-53E5CECA6C5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75657" y="1882775"/>
            <a:ext cx="10515600" cy="4351338"/>
          </a:xfrm>
        </p:spPr>
        <p:txBody>
          <a:bodyPr/>
          <a:lstStyle/>
          <a:p>
            <a:r>
              <a:rPr lang="ko-KR" altLang="en-US" dirty="0"/>
              <a:t>사용자 다이어그램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0695DB-AD50-482F-BF1B-E2573CC39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43"/>
          <a:stretch/>
        </p:blipFill>
        <p:spPr>
          <a:xfrm>
            <a:off x="2344006" y="2290763"/>
            <a:ext cx="8392264" cy="39433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A04014-A39D-4545-B5B7-51A4827EAD04}"/>
              </a:ext>
            </a:extLst>
          </p:cNvPr>
          <p:cNvSpPr/>
          <p:nvPr/>
        </p:nvSpPr>
        <p:spPr>
          <a:xfrm>
            <a:off x="10028818" y="5586252"/>
            <a:ext cx="707452" cy="4495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91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4443A-55D1-4D60-AB62-0D3C2CC646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6972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세부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85E11-5CD2-4C2D-9094-B362D4B0BE8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관리자 다이어그램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C2CE9A-8ABB-45A0-BC02-1DC47B947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6" r="-643"/>
          <a:stretch/>
        </p:blipFill>
        <p:spPr>
          <a:xfrm>
            <a:off x="3238500" y="2417574"/>
            <a:ext cx="6172200" cy="35659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E66D08-EA8A-4D30-8827-9FAD36FD3516}"/>
              </a:ext>
            </a:extLst>
          </p:cNvPr>
          <p:cNvSpPr/>
          <p:nvPr/>
        </p:nvSpPr>
        <p:spPr>
          <a:xfrm>
            <a:off x="8703248" y="4563567"/>
            <a:ext cx="707452" cy="4495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2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6845" y="1306691"/>
            <a:ext cx="6206639" cy="2631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1600" kern="0" spc="-67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itchFamily="34" charset="0"/>
              </a:rPr>
              <a:t>7</a:t>
            </a:r>
            <a:r>
              <a:rPr lang="ko-KR" altLang="en-US" sz="1600" kern="0" spc="-67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itchFamily="34" charset="0"/>
              </a:rPr>
              <a:t>조 스마트 무인 계산대</a:t>
            </a:r>
            <a:endParaRPr lang="en-US" sz="1600" kern="0" spc="-67" dirty="0">
              <a:solidFill>
                <a:srgbClr val="FFFF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에스코어 드림 6 Bold" pitchFamily="34" charset="0"/>
            </a:endParaRPr>
          </a:p>
          <a:p>
            <a:pPr algn="r"/>
            <a:endParaRPr lang="en-US" sz="1600" kern="0" spc="-67" dirty="0">
              <a:solidFill>
                <a:srgbClr val="FFFFFF"/>
              </a:solidFill>
              <a:latin typeface="에스코어 드림 6 Bold" pitchFamily="34" charset="0"/>
              <a:cs typeface="에스코어 드림 6 Bold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sz="4267" kern="0" spc="-200" dirty="0" err="1">
                <a:solidFill>
                  <a:srgbClr val="FFFFFF"/>
                </a:solidFill>
                <a:latin typeface="에스코어 드림 6 Bold" pitchFamily="34" charset="0"/>
                <a:cs typeface="에스코어 드림 3 Light" pitchFamily="34" charset="0"/>
              </a:rPr>
              <a:t>IoT</a:t>
            </a:r>
            <a:endParaRPr lang="en-US" sz="4267" kern="0" spc="-200" dirty="0">
              <a:solidFill>
                <a:srgbClr val="FFFFFF"/>
              </a:solidFill>
              <a:latin typeface="에스코어 드림 6 Bold" pitchFamily="34" charset="0"/>
              <a:cs typeface="에스코어 드림 3 Light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3133" kern="0" spc="-1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하드웨어 구성</a:t>
            </a:r>
            <a:endParaRPr 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27458" y="4604497"/>
            <a:ext cx="2414806" cy="274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00" b="1" dirty="0">
                <a:solidFill>
                  <a:srgbClr val="FFFFFF"/>
                </a:solidFill>
                <a:latin typeface="에스코어 드림 5 Medium" pitchFamily="34" charset="0"/>
                <a:cs typeface="에스코어 드림 5 Medium" pitchFamily="34" charset="0"/>
              </a:rPr>
              <a:t>ABOUT PROJECT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8681847" y="5030804"/>
            <a:ext cx="2414806" cy="14339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제품 접근 인식 및 컨베이어 벨트</a:t>
            </a:r>
            <a:endParaRPr lang="en-US" altLang="ko-KR" sz="933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 pitchFamily="34" charset="0"/>
            </a:endParaRPr>
          </a:p>
          <a:p>
            <a:pPr algn="r"/>
            <a:endParaRPr lang="en-US" altLang="ko-KR" sz="933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 pitchFamily="34" charset="0"/>
            </a:endParaRPr>
          </a:p>
          <a:p>
            <a:pPr algn="r"/>
            <a:r>
              <a:rPr lang="ko-KR" altLang="en-US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사진 촬영 및 이미지 전송</a:t>
            </a:r>
            <a:endParaRPr lang="en-US" altLang="ko-KR" sz="933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r"/>
            <a:endParaRPr lang="en-US" altLang="ko-KR" sz="933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r"/>
            <a:r>
              <a:rPr lang="ko-KR" altLang="en-US" sz="933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인식오류</a:t>
            </a:r>
            <a:r>
              <a:rPr lang="ko-KR" altLang="en-US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발생 대처</a:t>
            </a:r>
            <a:endParaRPr 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3CDDBF-3C3A-4591-A800-A72781026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17" y="4706095"/>
            <a:ext cx="1149826" cy="114982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15F9D9-A865-49CC-B444-B15C7458A148}"/>
              </a:ext>
            </a:extLst>
          </p:cNvPr>
          <p:cNvCxnSpPr>
            <a:cxnSpLocks/>
          </p:cNvCxnSpPr>
          <p:nvPr/>
        </p:nvCxnSpPr>
        <p:spPr>
          <a:xfrm>
            <a:off x="5493284" y="3808188"/>
            <a:ext cx="541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3545A63-8F52-4E09-A01F-322BF7407450}"/>
              </a:ext>
            </a:extLst>
          </p:cNvPr>
          <p:cNvSpPr/>
          <p:nvPr/>
        </p:nvSpPr>
        <p:spPr>
          <a:xfrm>
            <a:off x="1248228" y="2723628"/>
            <a:ext cx="4601029" cy="2888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483681" y="1854571"/>
            <a:ext cx="5562600" cy="51155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267" dirty="0">
                <a:solidFill>
                  <a:schemeClr val="bg2">
                    <a:lumMod val="25000"/>
                  </a:schemeClr>
                </a:solidFill>
                <a:latin typeface="+mn-ea"/>
                <a:cs typeface="에스코어 드림 7 ExtraBold" pitchFamily="34" charset="0"/>
              </a:rPr>
              <a:t>제품 접근에 따른 컨베이어 벨트 동작 설명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69402" y="3549126"/>
            <a:ext cx="1117600" cy="1117600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cxnSpLocks/>
            <a:stCxn id="3" idx="3"/>
          </p:cNvCxnSpPr>
          <p:nvPr/>
        </p:nvCxnSpPr>
        <p:spPr>
          <a:xfrm>
            <a:off x="5849258" y="4224564"/>
            <a:ext cx="1935721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</p:cNvCxnSpPr>
          <p:nvPr/>
        </p:nvCxnSpPr>
        <p:spPr>
          <a:xfrm>
            <a:off x="2460555" y="4224564"/>
            <a:ext cx="1115367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84" y="3228564"/>
            <a:ext cx="3151073" cy="1992000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F1E24D30-3F92-4EAE-A7A9-CB4611095B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48D7"/>
                </a:solidFill>
              </a:rPr>
              <a:t>IoT </a:t>
            </a:r>
            <a:r>
              <a:rPr lang="ko-KR" altLang="en-US" dirty="0">
                <a:solidFill>
                  <a:srgbClr val="0048D7"/>
                </a:solidFill>
              </a:rPr>
              <a:t>하드웨어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90186A-1113-4713-8E16-AE43820A0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91" y="3228564"/>
            <a:ext cx="1992000" cy="199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9"/>
          <p:cNvSpPr txBox="1"/>
          <p:nvPr/>
        </p:nvSpPr>
        <p:spPr>
          <a:xfrm>
            <a:off x="6882250" y="2992090"/>
            <a:ext cx="4978404" cy="2344776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4E4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2 ExtraLight" pitchFamily="34" charset="0"/>
              </a:rPr>
              <a:t>SPI dev </a:t>
            </a:r>
            <a:r>
              <a:rPr lang="ko-KR" altLang="en-US" sz="2133" dirty="0">
                <a:solidFill>
                  <a:srgbClr val="4E4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2 ExtraLight" pitchFamily="34" charset="0"/>
              </a:rPr>
              <a:t>라이브러리 이용</a:t>
            </a:r>
            <a:endParaRPr lang="en-US" altLang="ko-KR" sz="2133" dirty="0">
              <a:solidFill>
                <a:srgbClr val="4E4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에스코어 드림 2 ExtraLight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33" dirty="0">
                <a:solidFill>
                  <a:srgbClr val="4E4E4E"/>
                </a:solidFill>
                <a:latin typeface="+mn-ea"/>
              </a:rPr>
              <a:t>아날로그 신호 → </a:t>
            </a:r>
            <a:r>
              <a:rPr lang="ko-KR" altLang="en-US" sz="2133" dirty="0">
                <a:solidFill>
                  <a:srgbClr val="4E4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신호</a:t>
            </a:r>
            <a:endParaRPr lang="en-US" sz="2133" dirty="0">
              <a:solidFill>
                <a:srgbClr val="4E4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33" dirty="0">
                <a:solidFill>
                  <a:srgbClr val="4E4E4E"/>
                </a:solidFill>
                <a:latin typeface="+mn-ea"/>
              </a:rPr>
              <a:t>적외선 센서의 송신부와 </a:t>
            </a:r>
            <a:r>
              <a:rPr lang="ko-KR" altLang="en-US" sz="2133" dirty="0" err="1">
                <a:solidFill>
                  <a:srgbClr val="4E4E4E"/>
                </a:solidFill>
                <a:latin typeface="+mn-ea"/>
              </a:rPr>
              <a:t>수신부</a:t>
            </a:r>
            <a:r>
              <a:rPr lang="ko-KR" altLang="en-US" sz="2133" dirty="0">
                <a:solidFill>
                  <a:srgbClr val="4E4E4E"/>
                </a:solidFill>
                <a:latin typeface="+mn-ea"/>
              </a:rPr>
              <a:t> 사이에 제품 감지 시</a:t>
            </a:r>
            <a:r>
              <a:rPr lang="en-US" altLang="ko-KR" sz="2133" dirty="0">
                <a:solidFill>
                  <a:srgbClr val="4E4E4E"/>
                </a:solidFill>
                <a:latin typeface="+mn-ea"/>
              </a:rPr>
              <a:t> </a:t>
            </a:r>
            <a:r>
              <a:rPr lang="ko-KR" altLang="en-US" sz="2133" dirty="0">
                <a:solidFill>
                  <a:srgbClr val="4E4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 값 </a:t>
            </a:r>
            <a:r>
              <a:rPr lang="en-US" altLang="ko-KR" sz="2133" dirty="0">
                <a:solidFill>
                  <a:srgbClr val="4E4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133" dirty="0">
                <a:solidFill>
                  <a:srgbClr val="4E4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endParaRPr lang="en-US" altLang="ko-KR" sz="2133" dirty="0">
              <a:solidFill>
                <a:srgbClr val="4E4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2441D3-924D-4AF3-A006-0A6780F2313F}"/>
              </a:ext>
            </a:extLst>
          </p:cNvPr>
          <p:cNvSpPr/>
          <p:nvPr/>
        </p:nvSpPr>
        <p:spPr>
          <a:xfrm>
            <a:off x="1122958" y="2458205"/>
            <a:ext cx="5562600" cy="3135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180;p26"/>
          <p:cNvSpPr txBox="1"/>
          <p:nvPr/>
        </p:nvSpPr>
        <p:spPr>
          <a:xfrm>
            <a:off x="3570224" y="4707860"/>
            <a:ext cx="2020966" cy="37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algn="ctr"/>
            <a:r>
              <a:rPr lang="en-US" altLang="ko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RaspberryPi</a:t>
            </a:r>
            <a:endParaRPr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sz="2400" dirty="0">
              <a:ea typeface="나눔스퀘어" panose="020B0600000101010101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14" y="2992090"/>
            <a:ext cx="2864586" cy="1810891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cxnSpLocks/>
            <a:endCxn id="26" idx="1"/>
          </p:cNvCxnSpPr>
          <p:nvPr/>
        </p:nvCxnSpPr>
        <p:spPr>
          <a:xfrm>
            <a:off x="2273928" y="3897536"/>
            <a:ext cx="874486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CE97F00E-913F-4E44-A22D-E8E33B245E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48D7"/>
                </a:solidFill>
              </a:rPr>
              <a:t>IoT </a:t>
            </a:r>
            <a:r>
              <a:rPr lang="ko-KR" altLang="en-US" dirty="0">
                <a:solidFill>
                  <a:srgbClr val="0048D7"/>
                </a:solidFill>
              </a:rPr>
              <a:t>하드웨어 구성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4CDB9B7A-4BAD-44CE-AE72-4FAE4191B83D}"/>
              </a:ext>
            </a:extLst>
          </p:cNvPr>
          <p:cNvSpPr txBox="1"/>
          <p:nvPr/>
        </p:nvSpPr>
        <p:spPr>
          <a:xfrm>
            <a:off x="882896" y="1818669"/>
            <a:ext cx="5562600" cy="51155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267" dirty="0">
                <a:solidFill>
                  <a:schemeClr val="bg2">
                    <a:lumMod val="25000"/>
                  </a:schemeClr>
                </a:solidFill>
                <a:latin typeface="+mn-ea"/>
                <a:cs typeface="에스코어 드림 7 ExtraBold" pitchFamily="34" charset="0"/>
              </a:rPr>
              <a:t>적외선 센서 작동 방식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65933" y="3214919"/>
            <a:ext cx="1015991" cy="10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8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9"/>
          <p:cNvSpPr txBox="1"/>
          <p:nvPr/>
        </p:nvSpPr>
        <p:spPr>
          <a:xfrm>
            <a:off x="8015235" y="2956975"/>
            <a:ext cx="3706641" cy="1797257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4E4E4E"/>
                </a:solidFill>
                <a:latin typeface="+mn-ea"/>
                <a:cs typeface="에스코어 드림 2 ExtraLight" pitchFamily="34" charset="0"/>
              </a:rPr>
              <a:t>DC </a:t>
            </a:r>
            <a:r>
              <a:rPr lang="ko-KR" altLang="en-US" sz="2133" dirty="0">
                <a:solidFill>
                  <a:srgbClr val="4E4E4E"/>
                </a:solidFill>
                <a:latin typeface="+mn-ea"/>
                <a:cs typeface="에스코어 드림 2 ExtraLight" pitchFamily="34" charset="0"/>
              </a:rPr>
              <a:t>모터 작동 → 물체 이송</a:t>
            </a:r>
            <a:endParaRPr lang="en-US" sz="2133" dirty="0">
              <a:solidFill>
                <a:srgbClr val="4E4E4E"/>
              </a:solidFill>
              <a:latin typeface="+mn-ea"/>
            </a:endParaRPr>
          </a:p>
          <a:p>
            <a:pPr marL="228611" indent="-22861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133" dirty="0" err="1">
                <a:solidFill>
                  <a:srgbClr val="4E4E4E"/>
                </a:solidFill>
                <a:latin typeface="+mn-ea"/>
              </a:rPr>
              <a:t>라즈베리파이</a:t>
            </a:r>
            <a:r>
              <a:rPr lang="ko-KR" altLang="en-US" sz="2133" dirty="0">
                <a:solidFill>
                  <a:srgbClr val="4E4E4E"/>
                </a:solidFill>
                <a:latin typeface="+mn-ea"/>
              </a:rPr>
              <a:t> </a:t>
            </a:r>
            <a:r>
              <a:rPr lang="en-US" altLang="ko-KR" sz="2133" dirty="0">
                <a:solidFill>
                  <a:srgbClr val="4E4E4E"/>
                </a:solidFill>
                <a:latin typeface="+mn-ea"/>
              </a:rPr>
              <a:t>DC</a:t>
            </a:r>
            <a:r>
              <a:rPr lang="ko-KR" altLang="en-US" sz="2133" dirty="0">
                <a:solidFill>
                  <a:srgbClr val="4E4E4E"/>
                </a:solidFill>
                <a:latin typeface="+mn-ea"/>
              </a:rPr>
              <a:t>모터 가동</a:t>
            </a:r>
            <a:br>
              <a:rPr lang="en-US" altLang="ko-KR" sz="2133" dirty="0">
                <a:solidFill>
                  <a:srgbClr val="4E4E4E"/>
                </a:solidFill>
                <a:latin typeface="+mn-ea"/>
              </a:rPr>
            </a:br>
            <a:r>
              <a:rPr lang="en-US" altLang="ko-KR" sz="2133" dirty="0">
                <a:solidFill>
                  <a:srgbClr val="4E4E4E"/>
                </a:solidFill>
                <a:latin typeface="+mn-ea"/>
              </a:rPr>
              <a:t>(GPIO BCM</a:t>
            </a:r>
            <a:r>
              <a:rPr lang="ko-KR" altLang="en-US" sz="2133" dirty="0">
                <a:solidFill>
                  <a:srgbClr val="4E4E4E"/>
                </a:solidFill>
                <a:latin typeface="+mn-ea"/>
              </a:rPr>
              <a:t>모드</a:t>
            </a:r>
            <a:r>
              <a:rPr lang="en-US" altLang="ko-KR" sz="2133" dirty="0">
                <a:solidFill>
                  <a:srgbClr val="4E4E4E"/>
                </a:solidFill>
                <a:latin typeface="+mn-ea"/>
              </a:rPr>
              <a:t>)</a:t>
            </a: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33" dirty="0">
                <a:solidFill>
                  <a:srgbClr val="4E4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PWM</a:t>
            </a:r>
            <a:r>
              <a:rPr lang="ko-KR" altLang="en-US" sz="2133" dirty="0">
                <a:solidFill>
                  <a:srgbClr val="4E4E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속도 조절</a:t>
            </a:r>
            <a:endParaRPr lang="en-US" sz="2133" dirty="0">
              <a:solidFill>
                <a:srgbClr val="4E4E4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0B4215E-14C9-429E-BCF0-B1C7D062DA22}"/>
              </a:ext>
            </a:extLst>
          </p:cNvPr>
          <p:cNvSpPr/>
          <p:nvPr/>
        </p:nvSpPr>
        <p:spPr>
          <a:xfrm>
            <a:off x="882896" y="2588833"/>
            <a:ext cx="6409956" cy="3135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28"/>
          <p:cNvSpPr txBox="1"/>
          <p:nvPr/>
        </p:nvSpPr>
        <p:spPr>
          <a:xfrm>
            <a:off x="3957898" y="4680149"/>
            <a:ext cx="3474738" cy="45337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5 Medium" pitchFamily="34" charset="0"/>
              </a:rPr>
              <a:t>컨베이어 벨트 가동</a:t>
            </a:r>
            <a:endParaRPr 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3206" y="3109580"/>
            <a:ext cx="1992000" cy="1992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81" y="2859604"/>
            <a:ext cx="1992000" cy="1992000"/>
          </a:xfrm>
          <a:prstGeom prst="rect">
            <a:avLst/>
          </a:prstGeom>
        </p:spPr>
      </p:pic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3014681" y="4015261"/>
            <a:ext cx="150594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C4502C36-00AD-4A15-A916-3841B5CCBD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48D7"/>
                </a:solidFill>
              </a:rPr>
              <a:t>IoT </a:t>
            </a:r>
            <a:r>
              <a:rPr lang="ko-KR" altLang="en-US" dirty="0">
                <a:solidFill>
                  <a:srgbClr val="0048D7"/>
                </a:solidFill>
              </a:rPr>
              <a:t>하드웨어 구성</a:t>
            </a: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63E1A9EE-B632-4CEF-93C7-D8A07BC39206}"/>
              </a:ext>
            </a:extLst>
          </p:cNvPr>
          <p:cNvSpPr txBox="1"/>
          <p:nvPr/>
        </p:nvSpPr>
        <p:spPr>
          <a:xfrm>
            <a:off x="882896" y="1818669"/>
            <a:ext cx="5562600" cy="51155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267" dirty="0">
                <a:solidFill>
                  <a:schemeClr val="bg2">
                    <a:lumMod val="25000"/>
                  </a:schemeClr>
                </a:solidFill>
                <a:latin typeface="+mn-ea"/>
                <a:cs typeface="에스코어 드림 7 ExtraBold" pitchFamily="34" charset="0"/>
              </a:rPr>
              <a:t>컨베이어 벨트 작동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350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BF8B956-DDF1-4008-8CC1-4DE0893D8214}"/>
              </a:ext>
            </a:extLst>
          </p:cNvPr>
          <p:cNvGrpSpPr/>
          <p:nvPr/>
        </p:nvGrpSpPr>
        <p:grpSpPr>
          <a:xfrm>
            <a:off x="601105" y="2241324"/>
            <a:ext cx="10989790" cy="4045176"/>
            <a:chOff x="730521" y="2352337"/>
            <a:chExt cx="10989790" cy="404517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1C83435-14E2-4ADD-97A6-2F2AE1598F21}"/>
                </a:ext>
              </a:extLst>
            </p:cNvPr>
            <p:cNvSpPr/>
            <p:nvPr/>
          </p:nvSpPr>
          <p:spPr>
            <a:xfrm>
              <a:off x="730521" y="2352337"/>
              <a:ext cx="10989790" cy="404517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ㅠㅠ</a:t>
              </a:r>
              <a:endParaRPr lang="ko-KR" altLang="en-US" dirty="0"/>
            </a:p>
          </p:txBody>
        </p:sp>
        <p:cxnSp>
          <p:nvCxnSpPr>
            <p:cNvPr id="88" name="Google Shape;192;p27">
              <a:extLst>
                <a:ext uri="{FF2B5EF4-FFF2-40B4-BE49-F238E27FC236}">
                  <a16:creationId xmlns:a16="http://schemas.microsoft.com/office/drawing/2014/main" id="{2949935C-00D3-4AC5-BB0E-B5047962677F}"/>
                </a:ext>
              </a:extLst>
            </p:cNvPr>
            <p:cNvCxnSpPr>
              <a:cxnSpLocks/>
            </p:cNvCxnSpPr>
            <p:nvPr/>
          </p:nvCxnSpPr>
          <p:spPr>
            <a:xfrm>
              <a:off x="7441933" y="4359586"/>
              <a:ext cx="1021976" cy="5400"/>
            </a:xfrm>
            <a:prstGeom prst="straightConnector1">
              <a:avLst/>
            </a:prstGeom>
            <a:noFill/>
            <a:ln w="76200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1" name="그룹 10"/>
            <p:cNvGrpSpPr/>
            <p:nvPr/>
          </p:nvGrpSpPr>
          <p:grpSpPr>
            <a:xfrm>
              <a:off x="7950623" y="2995296"/>
              <a:ext cx="3769688" cy="2715032"/>
              <a:chOff x="11404064" y="2837088"/>
              <a:chExt cx="7645936" cy="5506812"/>
            </a:xfrm>
          </p:grpSpPr>
          <p:pic>
            <p:nvPicPr>
              <p:cNvPr id="85" name="Google Shape;181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555616" y="4210192"/>
                <a:ext cx="3360784" cy="3673391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</p:pic>
          <p:grpSp>
            <p:nvGrpSpPr>
              <p:cNvPr id="17" name="그룹 16"/>
              <p:cNvGrpSpPr/>
              <p:nvPr/>
            </p:nvGrpSpPr>
            <p:grpSpPr>
              <a:xfrm>
                <a:off x="11404064" y="2837088"/>
                <a:ext cx="7645936" cy="5506812"/>
                <a:chOff x="7988032" y="246288"/>
                <a:chExt cx="7645936" cy="5506812"/>
              </a:xfrm>
            </p:grpSpPr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9372600" y="1136747"/>
                  <a:ext cx="4876800" cy="4616353"/>
                </a:xfrm>
                <a:prstGeom prst="roundRect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accent6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9" name="Google Shape;180;p26"/>
                <p:cNvSpPr txBox="1"/>
                <p:nvPr/>
              </p:nvSpPr>
              <p:spPr>
                <a:xfrm>
                  <a:off x="7988032" y="246288"/>
                  <a:ext cx="7645936" cy="5619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0950" tIns="60950" rIns="60950" bIns="6095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Font typeface="Arial"/>
                    <a:buNone/>
                  </a:pPr>
                  <a:r>
                    <a:rPr lang="en-US" sz="2400" kern="0" dirty="0">
                      <a:solidFill>
                        <a:schemeClr val="bg2">
                          <a:lumMod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Arial"/>
                      <a:sym typeface="Arial"/>
                    </a:rPr>
                    <a:t>AI</a:t>
                  </a:r>
                  <a:endParaRPr sz="933" kern="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/>
                    <a:sym typeface="Arial"/>
                  </a:endParaRPr>
                </a:p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sz="933" kern="0" dirty="0">
                    <a:solidFill>
                      <a:schemeClr val="bg2">
                        <a:lumMod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264408" y="3574642"/>
              <a:ext cx="1580688" cy="158068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9" name="꺾인 연결선 8"/>
            <p:cNvCxnSpPr>
              <a:cxnSpLocks/>
              <a:stCxn id="3" idx="2"/>
            </p:cNvCxnSpPr>
            <p:nvPr/>
          </p:nvCxnSpPr>
          <p:spPr>
            <a:xfrm rot="5400000">
              <a:off x="5750956" y="3531968"/>
              <a:ext cx="85712" cy="2409"/>
            </a:xfrm>
            <a:prstGeom prst="bentConnector3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CEA21BA-F9A2-48C2-95F3-3B6D5F49413E}"/>
                </a:ext>
              </a:extLst>
            </p:cNvPr>
            <p:cNvGrpSpPr/>
            <p:nvPr/>
          </p:nvGrpSpPr>
          <p:grpSpPr>
            <a:xfrm>
              <a:off x="4320269" y="2458205"/>
              <a:ext cx="3026844" cy="3753710"/>
              <a:chOff x="4209694" y="2202243"/>
              <a:chExt cx="3233241" cy="4009673"/>
            </a:xfrm>
          </p:grpSpPr>
          <p:sp>
            <p:nvSpPr>
              <p:cNvPr id="84" name="Google Shape;180;p26"/>
              <p:cNvSpPr txBox="1"/>
              <p:nvPr/>
            </p:nvSpPr>
            <p:spPr>
              <a:xfrm>
                <a:off x="4209694" y="5728490"/>
                <a:ext cx="3233241" cy="4834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60950" rIns="60950" bIns="60950" anchor="t" anchorCtr="0">
                <a:noAutofit/>
              </a:bodyPr>
              <a:lstStyle/>
              <a:p>
                <a:pPr algn="ctr">
                  <a:lnSpc>
                    <a:spcPct val="150000"/>
                  </a:lnSpc>
                  <a:buClr>
                    <a:srgbClr val="000000"/>
                  </a:buClr>
                </a:pPr>
                <a:r>
                  <a:rPr lang="en-US" altLang="ko-KR" kern="0" dirty="0">
                    <a:solidFill>
                      <a:srgbClr val="2E405A"/>
                    </a:solidFill>
                    <a:latin typeface="+mn-ea"/>
                    <a:cs typeface="Arial"/>
                    <a:sym typeface="Arial"/>
                  </a:rPr>
                  <a:t>Socket</a:t>
                </a:r>
                <a:r>
                  <a:rPr lang="ko-KR" altLang="en-US" kern="0" dirty="0">
                    <a:solidFill>
                      <a:srgbClr val="2E405A"/>
                    </a:solidFill>
                    <a:latin typeface="+mn-ea"/>
                    <a:cs typeface="Arial"/>
                    <a:sym typeface="Arial"/>
                  </a:rPr>
                  <a:t> ▶이미지 데이터 전송</a:t>
                </a:r>
              </a:p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2000" kern="0" dirty="0">
                  <a:solidFill>
                    <a:srgbClr val="000000"/>
                  </a:solidFill>
                  <a:latin typeface="+mn-ea"/>
                  <a:cs typeface="Arial"/>
                  <a:sym typeface="Arial"/>
                </a:endParaRPr>
              </a:p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2400" kern="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24" name="Google Shape;180;p26"/>
              <p:cNvSpPr txBox="1"/>
              <p:nvPr/>
            </p:nvSpPr>
            <p:spPr>
              <a:xfrm>
                <a:off x="4730984" y="5246166"/>
                <a:ext cx="2223083" cy="408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60950" rIns="60950" bIns="60950" anchor="t" anchorCtr="0">
                <a:noAutofit/>
              </a:bodyPr>
              <a:lstStyle/>
              <a:p>
                <a:pPr algn="ctr"/>
                <a:r>
                  <a:rPr lang="en-US" altLang="ko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RaspberryPi</a:t>
                </a:r>
                <a:endParaRPr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endParaRPr sz="1867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9694" y="3355688"/>
                <a:ext cx="3151073" cy="1992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8731" y="2612189"/>
                <a:ext cx="692543" cy="69254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0" name="Google Shape;180;p26"/>
              <p:cNvSpPr txBox="1"/>
              <p:nvPr/>
            </p:nvSpPr>
            <p:spPr>
              <a:xfrm>
                <a:off x="4722030" y="2202243"/>
                <a:ext cx="2223083" cy="408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60950" rIns="60950" bIns="60950" anchor="t" anchorCtr="0">
                <a:noAutofit/>
              </a:bodyPr>
              <a:lstStyle/>
              <a:p>
                <a:pPr algn="ctr"/>
                <a:r>
                  <a:rPr lang="en-US" altLang="ko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Pi Camera</a:t>
                </a:r>
                <a:endParaRPr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endParaRPr sz="1867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4" name="Google Shape;192;p27">
              <a:extLst>
                <a:ext uri="{FF2B5EF4-FFF2-40B4-BE49-F238E27FC236}">
                  <a16:creationId xmlns:a16="http://schemas.microsoft.com/office/drawing/2014/main" id="{2949935C-00D3-4AC5-BB0E-B5047962677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V="1">
              <a:off x="2845096" y="4359586"/>
              <a:ext cx="1299973" cy="5400"/>
            </a:xfrm>
            <a:prstGeom prst="straightConnector1">
              <a:avLst/>
            </a:prstGeom>
            <a:noFill/>
            <a:ln w="76200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6DDDCED2-BA10-495E-9C0D-2E0C266FF29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48D7"/>
                </a:solidFill>
              </a:rPr>
              <a:t>IoT </a:t>
            </a:r>
            <a:r>
              <a:rPr lang="ko-KR" altLang="en-US" dirty="0">
                <a:solidFill>
                  <a:srgbClr val="0048D7"/>
                </a:solidFill>
              </a:rPr>
              <a:t>하드웨어 구성</a:t>
            </a: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3C29D94A-5120-479F-B452-5F837CAE9204}"/>
              </a:ext>
            </a:extLst>
          </p:cNvPr>
          <p:cNvSpPr txBox="1"/>
          <p:nvPr/>
        </p:nvSpPr>
        <p:spPr>
          <a:xfrm>
            <a:off x="882896" y="1729769"/>
            <a:ext cx="5562600" cy="51155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267" dirty="0">
                <a:solidFill>
                  <a:schemeClr val="bg2">
                    <a:lumMod val="25000"/>
                  </a:schemeClr>
                </a:solidFill>
                <a:latin typeface="+mn-ea"/>
                <a:cs typeface="에스코어 드림 7 ExtraBold" pitchFamily="34" charset="0"/>
              </a:rPr>
              <a:t>사진촬영 및 이미지 전송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128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15125" y="3186285"/>
            <a:ext cx="5638800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2133" kern="0" spc="-67" dirty="0">
                <a:solidFill>
                  <a:schemeClr val="bg2">
                    <a:lumMod val="10000"/>
                  </a:schemeClr>
                </a:solidFill>
                <a:latin typeface="+mj-lt"/>
                <a:cs typeface="에스코어 드림 2 ExtraLight" pitchFamily="34" charset="0"/>
              </a:rPr>
              <a:t>이미지 촬영 시점은 적외선 센서 이용</a:t>
            </a:r>
            <a:endParaRPr lang="en-US" altLang="ko-KR" sz="2133" kern="0" spc="-67" dirty="0">
              <a:solidFill>
                <a:schemeClr val="bg2">
                  <a:lumMod val="10000"/>
                </a:schemeClr>
              </a:solidFill>
              <a:latin typeface="+mj-lt"/>
              <a:cs typeface="에스코어 드림 2 Extra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2133" kern="0" spc="-67" dirty="0">
              <a:solidFill>
                <a:schemeClr val="bg2">
                  <a:lumMod val="10000"/>
                </a:schemeClr>
              </a:solidFill>
              <a:latin typeface="+mj-lt"/>
              <a:cs typeface="에스코어 드림 2 Extra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sz="2133" kern="0" spc="-67" dirty="0" err="1">
                <a:solidFill>
                  <a:schemeClr val="bg2">
                    <a:lumMod val="10000"/>
                  </a:schemeClr>
                </a:solidFill>
                <a:latin typeface="+mj-lt"/>
                <a:cs typeface="에스코어 드림 2 ExtraLight" pitchFamily="34" charset="0"/>
              </a:rPr>
              <a:t>OpenCV</a:t>
            </a:r>
            <a:r>
              <a:rPr lang="ko-KR" altLang="en-US" sz="2133" kern="0" spc="-67" dirty="0">
                <a:solidFill>
                  <a:schemeClr val="bg2">
                    <a:lumMod val="10000"/>
                  </a:schemeClr>
                </a:solidFill>
                <a:latin typeface="+mj-lt"/>
                <a:cs typeface="에스코어 드림 2 ExtraLight" pitchFamily="34" charset="0"/>
              </a:rPr>
              <a:t>를 통해 이미지 촬영</a:t>
            </a:r>
            <a:endParaRPr lang="en-US" altLang="ko-KR" sz="2133" kern="0" spc="-67" dirty="0">
              <a:solidFill>
                <a:schemeClr val="bg2">
                  <a:lumMod val="10000"/>
                </a:schemeClr>
              </a:solidFill>
              <a:latin typeface="+mj-lt"/>
              <a:cs typeface="에스코어 드림 2 ExtraLight" pitchFamily="34" charset="0"/>
            </a:endParaRPr>
          </a:p>
          <a:p>
            <a:endParaRPr lang="en-US" altLang="ko-KR" sz="2133" kern="0" spc="-67" dirty="0">
              <a:solidFill>
                <a:schemeClr val="bg2">
                  <a:lumMod val="10000"/>
                </a:schemeClr>
              </a:solidFill>
              <a:latin typeface="+mj-lt"/>
              <a:cs typeface="에스코어 드림 2 Extra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sz="2133" kern="0" spc="-67" dirty="0">
                <a:solidFill>
                  <a:schemeClr val="bg2">
                    <a:lumMod val="10000"/>
                  </a:schemeClr>
                </a:solidFill>
                <a:latin typeface="+mj-lt"/>
                <a:cs typeface="에스코어 드림 2 ExtraLight" pitchFamily="34" charset="0"/>
              </a:rPr>
              <a:t>사진 촬영 완료 시 신호</a:t>
            </a:r>
            <a:r>
              <a:rPr lang="en-US" altLang="ko-KR" sz="2133" kern="0" spc="-67" dirty="0">
                <a:solidFill>
                  <a:schemeClr val="bg2">
                    <a:lumMod val="10000"/>
                  </a:schemeClr>
                </a:solidFill>
                <a:latin typeface="+mj-lt"/>
                <a:cs typeface="에스코어 드림 2 ExtraLight" pitchFamily="34" charset="0"/>
              </a:rPr>
              <a:t>(LED, </a:t>
            </a:r>
            <a:r>
              <a:rPr lang="ko-KR" altLang="en-US" sz="2133" kern="0" spc="-67" dirty="0">
                <a:solidFill>
                  <a:schemeClr val="bg2">
                    <a:lumMod val="10000"/>
                  </a:schemeClr>
                </a:solidFill>
                <a:latin typeface="+mj-lt"/>
                <a:cs typeface="에스코어 드림 2 ExtraLight" pitchFamily="34" charset="0"/>
              </a:rPr>
              <a:t>소리</a:t>
            </a:r>
            <a:r>
              <a:rPr lang="en-US" altLang="ko-KR" sz="2133" kern="0" spc="-67" dirty="0">
                <a:solidFill>
                  <a:schemeClr val="bg2">
                    <a:lumMod val="10000"/>
                  </a:schemeClr>
                </a:solidFill>
                <a:latin typeface="+mj-lt"/>
                <a:cs typeface="에스코어 드림 2 ExtraLight" pitchFamily="34" charset="0"/>
              </a:rPr>
              <a:t>) </a:t>
            </a:r>
            <a:r>
              <a:rPr lang="ko-KR" altLang="en-US" sz="2133" kern="0" spc="-67" dirty="0">
                <a:solidFill>
                  <a:schemeClr val="bg2">
                    <a:lumMod val="10000"/>
                  </a:schemeClr>
                </a:solidFill>
                <a:latin typeface="+mj-lt"/>
                <a:cs typeface="에스코어 드림 2 ExtraLight" pitchFamily="34" charset="0"/>
              </a:rPr>
              <a:t>출력</a:t>
            </a:r>
            <a:endParaRPr lang="en-US" altLang="ko-KR" sz="2133" kern="0" spc="-67" dirty="0">
              <a:solidFill>
                <a:schemeClr val="bg2">
                  <a:lumMod val="10000"/>
                </a:schemeClr>
              </a:solidFill>
              <a:latin typeface="+mj-lt"/>
              <a:cs typeface="에스코어 드림 2 ExtraLight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83E9CC-19AE-4E58-886A-D2E57CA7A602}"/>
              </a:ext>
            </a:extLst>
          </p:cNvPr>
          <p:cNvGrpSpPr/>
          <p:nvPr/>
        </p:nvGrpSpPr>
        <p:grpSpPr>
          <a:xfrm>
            <a:off x="2154689" y="2367340"/>
            <a:ext cx="3151073" cy="3567021"/>
            <a:chOff x="1783767" y="2572161"/>
            <a:chExt cx="3151073" cy="3567021"/>
          </a:xfrm>
        </p:grpSpPr>
        <p:sp>
          <p:nvSpPr>
            <p:cNvPr id="14" name="Google Shape;180;p26"/>
            <p:cNvSpPr txBox="1"/>
            <p:nvPr/>
          </p:nvSpPr>
          <p:spPr>
            <a:xfrm>
              <a:off x="2247760" y="5730784"/>
              <a:ext cx="2223083" cy="408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algn="ctr"/>
              <a:r>
                <a:rPr lang="en-US" altLang="ko" sz="2400" dirty="0">
                  <a:solidFill>
                    <a:schemeClr val="bg2">
                      <a:lumMod val="1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RaspberryPi</a:t>
              </a:r>
              <a:endParaRPr sz="2400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endParaRPr sz="1867" dirty="0">
                <a:solidFill>
                  <a:schemeClr val="bg2">
                    <a:lumMod val="10000"/>
                  </a:schemeClr>
                </a:solidFill>
                <a:ea typeface="나눔스퀘어" panose="020B0600000101010101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767" y="3823903"/>
              <a:ext cx="3151073" cy="1992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404" y="2572161"/>
              <a:ext cx="761797" cy="761797"/>
            </a:xfrm>
            <a:prstGeom prst="rect">
              <a:avLst/>
            </a:prstGeom>
          </p:spPr>
        </p:pic>
        <p:cxnSp>
          <p:nvCxnSpPr>
            <p:cNvPr id="17" name="꺾인 연결선 16"/>
            <p:cNvCxnSpPr>
              <a:stCxn id="16" idx="2"/>
              <a:endCxn id="15" idx="0"/>
            </p:cNvCxnSpPr>
            <p:nvPr/>
          </p:nvCxnSpPr>
          <p:spPr>
            <a:xfrm rot="16200000" flipH="1">
              <a:off x="3114331" y="3578929"/>
              <a:ext cx="489945" cy="1"/>
            </a:xfrm>
            <a:prstGeom prst="bentConnector3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7B9F261D-D90D-40BB-8827-70F2099D55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48D7"/>
                </a:solidFill>
              </a:rPr>
              <a:t>IoT </a:t>
            </a:r>
            <a:r>
              <a:rPr lang="ko-KR" altLang="en-US" dirty="0">
                <a:solidFill>
                  <a:srgbClr val="0048D7"/>
                </a:solidFill>
              </a:rPr>
              <a:t>하드웨어 구성</a:t>
            </a:r>
          </a:p>
        </p:txBody>
      </p:sp>
      <p:sp>
        <p:nvSpPr>
          <p:cNvPr id="11" name="모서리가 둥근 직사각형 17">
            <a:extLst>
              <a:ext uri="{FF2B5EF4-FFF2-40B4-BE49-F238E27FC236}">
                <a16:creationId xmlns:a16="http://schemas.microsoft.com/office/drawing/2014/main" id="{ABB9F373-7AD7-407E-BD64-B14940C53031}"/>
              </a:ext>
            </a:extLst>
          </p:cNvPr>
          <p:cNvSpPr/>
          <p:nvPr/>
        </p:nvSpPr>
        <p:spPr>
          <a:xfrm>
            <a:off x="1640677" y="2136550"/>
            <a:ext cx="4179098" cy="3959450"/>
          </a:xfrm>
          <a:prstGeom prst="roundRect">
            <a:avLst/>
          </a:prstGeom>
          <a:noFill/>
          <a:ln w="38100">
            <a:solidFill>
              <a:srgbClr val="0048D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1943CC6-8E83-4E03-8B08-E1807CB54768}"/>
              </a:ext>
            </a:extLst>
          </p:cNvPr>
          <p:cNvSpPr txBox="1"/>
          <p:nvPr/>
        </p:nvSpPr>
        <p:spPr>
          <a:xfrm>
            <a:off x="7550396" y="1104106"/>
            <a:ext cx="3336679" cy="51155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267" dirty="0">
                <a:solidFill>
                  <a:schemeClr val="bg2">
                    <a:lumMod val="25000"/>
                  </a:schemeClr>
                </a:solidFill>
                <a:latin typeface="+mn-ea"/>
                <a:cs typeface="에스코어 드림 7 ExtraBold" pitchFamily="34" charset="0"/>
              </a:rPr>
              <a:t>사진촬영 및 이미지 전송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898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EA3A-DAA8-4716-B242-B0B827BD08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rgbClr val="0048D7"/>
                </a:solidFill>
              </a:rPr>
              <a:t>팀원소개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582266-B84B-45FE-BD01-545EBBCAF1C7}"/>
              </a:ext>
            </a:extLst>
          </p:cNvPr>
          <p:cNvCxnSpPr/>
          <p:nvPr/>
        </p:nvCxnSpPr>
        <p:spPr>
          <a:xfrm>
            <a:off x="1034985" y="1549400"/>
            <a:ext cx="6127815" cy="0"/>
          </a:xfrm>
          <a:prstGeom prst="line">
            <a:avLst/>
          </a:prstGeom>
          <a:ln>
            <a:solidFill>
              <a:srgbClr val="004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F2B800F-733D-485B-953D-ECD2D5396CB1}"/>
              </a:ext>
            </a:extLst>
          </p:cNvPr>
          <p:cNvGrpSpPr/>
          <p:nvPr/>
        </p:nvGrpSpPr>
        <p:grpSpPr>
          <a:xfrm>
            <a:off x="1473200" y="3986059"/>
            <a:ext cx="9245600" cy="2228210"/>
            <a:chOff x="1034985" y="4038600"/>
            <a:chExt cx="10122030" cy="24394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3A9D35-71AF-45B9-A23F-DF07EA27D2D5}"/>
                </a:ext>
              </a:extLst>
            </p:cNvPr>
            <p:cNvSpPr/>
            <p:nvPr/>
          </p:nvSpPr>
          <p:spPr>
            <a:xfrm>
              <a:off x="1034985" y="4038600"/>
              <a:ext cx="2230882" cy="469900"/>
            </a:xfrm>
            <a:prstGeom prst="rect">
              <a:avLst/>
            </a:prstGeom>
            <a:solidFill>
              <a:srgbClr val="0048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/>
            </a:p>
            <a:p>
              <a:pPr algn="ctr"/>
              <a:r>
                <a:rPr lang="en-US" altLang="ko-KR" sz="1600" dirty="0"/>
                <a:t>IoT</a:t>
              </a:r>
            </a:p>
            <a:p>
              <a:pPr algn="ctr"/>
              <a:endParaRPr lang="ko-KR" altLang="en-US" sz="16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BCB4EE-CFE5-4CC1-948B-6F1E8D6D465E}"/>
                </a:ext>
              </a:extLst>
            </p:cNvPr>
            <p:cNvSpPr/>
            <p:nvPr/>
          </p:nvSpPr>
          <p:spPr>
            <a:xfrm>
              <a:off x="3729514" y="4038600"/>
              <a:ext cx="2230882" cy="469900"/>
            </a:xfrm>
            <a:prstGeom prst="rect">
              <a:avLst/>
            </a:prstGeom>
            <a:solidFill>
              <a:srgbClr val="0048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/>
            </a:p>
            <a:p>
              <a:pPr algn="ctr"/>
              <a:r>
                <a:rPr lang="en-US" altLang="ko-KR" sz="1600" dirty="0" err="1"/>
                <a:t>BigData</a:t>
              </a:r>
              <a:endParaRPr lang="en-US" altLang="ko-KR" sz="1600" dirty="0"/>
            </a:p>
            <a:p>
              <a:pPr algn="ctr"/>
              <a:endParaRPr lang="ko-KR" altLang="en-US" sz="16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7B2291-B30C-4052-8BBA-4B3DDA82A7C0}"/>
                </a:ext>
              </a:extLst>
            </p:cNvPr>
            <p:cNvSpPr/>
            <p:nvPr/>
          </p:nvSpPr>
          <p:spPr>
            <a:xfrm>
              <a:off x="6424043" y="4038600"/>
              <a:ext cx="2230882" cy="469900"/>
            </a:xfrm>
            <a:prstGeom prst="rect">
              <a:avLst/>
            </a:prstGeom>
            <a:solidFill>
              <a:srgbClr val="0048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/>
            </a:p>
            <a:p>
              <a:pPr algn="ctr"/>
              <a:r>
                <a:rPr lang="en-US" altLang="ko-KR" sz="1600" dirty="0"/>
                <a:t>AI</a:t>
              </a:r>
            </a:p>
            <a:p>
              <a:pPr algn="ctr"/>
              <a:endParaRPr lang="ko-KR" altLang="en-US" sz="16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438ECF-E004-4F04-A771-6211F6240FE1}"/>
                </a:ext>
              </a:extLst>
            </p:cNvPr>
            <p:cNvSpPr/>
            <p:nvPr/>
          </p:nvSpPr>
          <p:spPr>
            <a:xfrm>
              <a:off x="8926133" y="4038600"/>
              <a:ext cx="2230882" cy="469900"/>
            </a:xfrm>
            <a:prstGeom prst="rect">
              <a:avLst/>
            </a:prstGeom>
            <a:solidFill>
              <a:srgbClr val="0048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Cloud</a:t>
              </a:r>
              <a:endParaRPr lang="ko-KR" altLang="en-US" sz="1600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07270D8-8AC5-4787-940A-8217DBA28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85" y="5019271"/>
              <a:ext cx="1099240" cy="97553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6653C7E-B753-404D-8F4D-8D7D135AB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285" y="5019271"/>
              <a:ext cx="1099240" cy="97553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0A5354B-5E22-4F6B-8DCF-B3A962AE7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514" y="5019271"/>
              <a:ext cx="1099240" cy="97553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5A0428-1388-4475-97E4-ACC4099A6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2814" y="5019271"/>
              <a:ext cx="1099240" cy="97553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00BDDE-7637-4A18-BF8E-52FB647FF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043" y="5019271"/>
              <a:ext cx="1099240" cy="97553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E0CC19B-E47B-4575-8B31-3CD93A83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343" y="5019271"/>
              <a:ext cx="1099240" cy="97553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BABC849-44BD-4A42-8A63-41AFF1DB1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7130" y="5019271"/>
              <a:ext cx="1099240" cy="97553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B62E8F5-342C-4FB1-86CD-BFCCD22E7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0430" y="5019271"/>
              <a:ext cx="1099240" cy="9755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E4DB0F-2B19-4684-9EE2-4DA3E9C49296}"/>
                </a:ext>
              </a:extLst>
            </p:cNvPr>
            <p:cNvSpPr txBox="1"/>
            <p:nvPr/>
          </p:nvSpPr>
          <p:spPr>
            <a:xfrm>
              <a:off x="1219200" y="6108700"/>
              <a:ext cx="81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정해준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08158C-A7D5-43B4-9EE0-A336F7AC82EA}"/>
                </a:ext>
              </a:extLst>
            </p:cNvPr>
            <p:cNvSpPr txBox="1"/>
            <p:nvPr/>
          </p:nvSpPr>
          <p:spPr>
            <a:xfrm>
              <a:off x="2178362" y="6108700"/>
              <a:ext cx="81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조해성</a:t>
              </a:r>
              <a:endParaRPr lang="ko-KR" altLang="en-US" sz="16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82ECDB-9F61-4161-B6A1-8B704C822746}"/>
                </a:ext>
              </a:extLst>
            </p:cNvPr>
            <p:cNvSpPr txBox="1"/>
            <p:nvPr/>
          </p:nvSpPr>
          <p:spPr>
            <a:xfrm>
              <a:off x="3869591" y="6108700"/>
              <a:ext cx="81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최희원</a:t>
              </a:r>
              <a:endParaRPr lang="ko-KR" altLang="en-US" sz="1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D243CB-84D8-46C1-ABAC-C6F687866D9D}"/>
                </a:ext>
              </a:extLst>
            </p:cNvPr>
            <p:cNvSpPr txBox="1"/>
            <p:nvPr/>
          </p:nvSpPr>
          <p:spPr>
            <a:xfrm>
              <a:off x="4872891" y="6108700"/>
              <a:ext cx="81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전창도</a:t>
              </a:r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5C3D9D-9275-4483-95BA-6E9B73C2C5C5}"/>
                </a:ext>
              </a:extLst>
            </p:cNvPr>
            <p:cNvSpPr txBox="1"/>
            <p:nvPr/>
          </p:nvSpPr>
          <p:spPr>
            <a:xfrm>
              <a:off x="6574446" y="6108700"/>
              <a:ext cx="81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박건우</a:t>
              </a:r>
              <a:endParaRPr lang="ko-KR" altLang="en-US" sz="16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1DEC33-3377-4C5B-B90C-EC3AFA9DC164}"/>
                </a:ext>
              </a:extLst>
            </p:cNvPr>
            <p:cNvSpPr txBox="1"/>
            <p:nvPr/>
          </p:nvSpPr>
          <p:spPr>
            <a:xfrm>
              <a:off x="7579901" y="6108700"/>
              <a:ext cx="81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안도현</a:t>
              </a:r>
              <a:endParaRPr lang="ko-KR" altLang="en-US" sz="1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B01DE3-67AF-462E-BD82-0142F41136DF}"/>
                </a:ext>
              </a:extLst>
            </p:cNvPr>
            <p:cNvSpPr txBox="1"/>
            <p:nvPr/>
          </p:nvSpPr>
          <p:spPr>
            <a:xfrm>
              <a:off x="9185307" y="6108700"/>
              <a:ext cx="81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강인솔</a:t>
              </a:r>
              <a:endParaRPr lang="ko-KR" alt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3CC3A5-CE31-4BBC-A487-B241F01B0EE0}"/>
                </a:ext>
              </a:extLst>
            </p:cNvPr>
            <p:cNvSpPr txBox="1"/>
            <p:nvPr/>
          </p:nvSpPr>
          <p:spPr>
            <a:xfrm>
              <a:off x="10188640" y="6108700"/>
              <a:ext cx="81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김민주</a:t>
              </a:r>
            </a:p>
          </p:txBody>
        </p:sp>
      </p:grpSp>
      <p:pic>
        <p:nvPicPr>
          <p:cNvPr id="40" name="그림 39" descr="사람, 플레이어, 실내, 남자이(가) 표시된 사진&#10;&#10;자동 생성된 설명">
            <a:extLst>
              <a:ext uri="{FF2B5EF4-FFF2-40B4-BE49-F238E27FC236}">
                <a16:creationId xmlns:a16="http://schemas.microsoft.com/office/drawing/2014/main" id="{11202788-B7DE-44C7-9A6D-7496224587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24" b="21641"/>
          <a:stretch/>
        </p:blipFill>
        <p:spPr>
          <a:xfrm>
            <a:off x="3934419" y="1882776"/>
            <a:ext cx="4732972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7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39A26B-9B69-4995-B712-817B1D27139A}"/>
              </a:ext>
            </a:extLst>
          </p:cNvPr>
          <p:cNvSpPr/>
          <p:nvPr/>
        </p:nvSpPr>
        <p:spPr>
          <a:xfrm>
            <a:off x="838200" y="2341745"/>
            <a:ext cx="6713001" cy="35655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46676" y="3462345"/>
            <a:ext cx="39425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kern="0" spc="-67" dirty="0" err="1">
                <a:latin typeface="+mj-lt"/>
                <a:cs typeface="에스코어 드림 2 ExtraLight" pitchFamily="34" charset="0"/>
              </a:rPr>
              <a:t>Struct</a:t>
            </a:r>
            <a:r>
              <a:rPr lang="en-US" altLang="ko-KR" kern="0" spc="-67" dirty="0">
                <a:latin typeface="+mj-lt"/>
                <a:cs typeface="에스코어 드림 2 ExtraLight" pitchFamily="34" charset="0"/>
              </a:rPr>
              <a:t> </a:t>
            </a:r>
            <a:r>
              <a:rPr lang="ko-KR" altLang="en-US" kern="0" spc="-67" dirty="0">
                <a:latin typeface="+mj-lt"/>
                <a:cs typeface="에스코어 드림 2 ExtraLight" pitchFamily="34" charset="0"/>
              </a:rPr>
              <a:t>라이브러리로 데이터 가공</a:t>
            </a:r>
            <a:endParaRPr lang="en-US" altLang="ko-KR" kern="0" spc="-67" dirty="0">
              <a:latin typeface="+mj-lt"/>
              <a:cs typeface="에스코어 드림 2 Extra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kern="0" spc="-67" dirty="0">
              <a:latin typeface="+mj-lt"/>
              <a:cs typeface="에스코어 드림 2 Extra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kern="0" spc="-67" dirty="0">
                <a:latin typeface="+mj-lt"/>
                <a:cs typeface="에스코어 드림 2 ExtraLight" pitchFamily="34" charset="0"/>
              </a:rPr>
              <a:t>가공된 바이너리 데이터 전송</a:t>
            </a:r>
            <a:endParaRPr lang="en-US" altLang="ko-KR" kern="0" spc="-67" dirty="0">
              <a:latin typeface="+mj-lt"/>
              <a:cs typeface="에스코어 드림 2 Extra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kern="0" spc="-67" dirty="0">
              <a:latin typeface="+mj-lt"/>
              <a:cs typeface="에스코어 드림 2 ExtraLight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kern="0" spc="-67" dirty="0">
                <a:latin typeface="+mj-lt"/>
                <a:cs typeface="에스코어 드림 2 ExtraLight" pitchFamily="34" charset="0"/>
              </a:rPr>
              <a:t>전송 시 </a:t>
            </a:r>
            <a:r>
              <a:rPr lang="en-US" altLang="ko-KR" kern="0" spc="-67" dirty="0">
                <a:latin typeface="+mj-lt"/>
                <a:cs typeface="에스코어 드림 2 ExtraLight" pitchFamily="34" charset="0"/>
              </a:rPr>
              <a:t>Socket</a:t>
            </a:r>
            <a:r>
              <a:rPr lang="ko-KR" altLang="en-US" kern="0" spc="-67" dirty="0">
                <a:latin typeface="+mj-lt"/>
                <a:cs typeface="에스코어 드림 2 ExtraLight" pitchFamily="34" charset="0"/>
              </a:rPr>
              <a:t> 이용하여 </a:t>
            </a:r>
            <a:r>
              <a:rPr lang="en-US" altLang="ko-KR" kern="0" spc="-67" dirty="0">
                <a:latin typeface="+mj-lt"/>
                <a:cs typeface="에스코어 드림 2 ExtraLight" pitchFamily="34" charset="0"/>
              </a:rPr>
              <a:t>AI EC2</a:t>
            </a:r>
            <a:r>
              <a:rPr lang="ko-KR" altLang="en-US" kern="0" spc="-67" dirty="0">
                <a:latin typeface="+mj-lt"/>
                <a:cs typeface="에스코어 드림 2 ExtraLight" pitchFamily="34" charset="0"/>
              </a:rPr>
              <a:t>로 전송</a:t>
            </a:r>
            <a:endParaRPr lang="en-US" altLang="ko-KR" kern="0" spc="-67" dirty="0">
              <a:latin typeface="+mj-lt"/>
              <a:cs typeface="에스코어 드림 2 ExtraLight" pitchFamily="34" charset="0"/>
            </a:endParaRPr>
          </a:p>
        </p:txBody>
      </p:sp>
      <p:pic>
        <p:nvPicPr>
          <p:cNvPr id="47" name="Google Shape;181;p26"/>
          <p:cNvPicPr preferRelativeResize="0"/>
          <p:nvPr/>
        </p:nvPicPr>
        <p:blipFill rotWithShape="1">
          <a:blip r:embed="rId3">
            <a:alphaModFix/>
          </a:blip>
          <a:srcRect r="21277" b="21757"/>
          <a:stretch/>
        </p:blipFill>
        <p:spPr>
          <a:xfrm>
            <a:off x="4831197" y="3134388"/>
            <a:ext cx="2191764" cy="232527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8" name="그룹 47"/>
          <p:cNvGrpSpPr/>
          <p:nvPr/>
        </p:nvGrpSpPr>
        <p:grpSpPr>
          <a:xfrm>
            <a:off x="4522036" y="2483540"/>
            <a:ext cx="2781836" cy="3152730"/>
            <a:chOff x="12348124" y="-1300539"/>
            <a:chExt cx="4876800" cy="5322199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2348124" y="-594693"/>
              <a:ext cx="4876800" cy="4616353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0" name="Google Shape;180;p26"/>
            <p:cNvSpPr txBox="1"/>
            <p:nvPr/>
          </p:nvSpPr>
          <p:spPr>
            <a:xfrm>
              <a:off x="13249556" y="-1300539"/>
              <a:ext cx="3073936" cy="561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sz="2400" kern="0" dirty="0">
                  <a:solidFill>
                    <a:schemeClr val="bg1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A</a:t>
              </a:r>
              <a:r>
                <a:rPr lang="en-US" altLang="ko-KR" sz="2400" kern="0" dirty="0">
                  <a:solidFill>
                    <a:schemeClr val="bg1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I</a:t>
              </a:r>
              <a:endParaRPr sz="933" kern="0" dirty="0">
                <a:solidFill>
                  <a:schemeClr val="bg1">
                    <a:lumMod val="50000"/>
                  </a:schemeClr>
                </a:solidFill>
                <a:latin typeface="Arial"/>
                <a:ea typeface="나눔스퀘어" panose="020B0600000101010101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Font typeface="Arial"/>
                <a:buNone/>
              </a:pPr>
              <a:endParaRPr sz="933" kern="0" dirty="0">
                <a:solidFill>
                  <a:schemeClr val="bg1">
                    <a:lumMod val="50000"/>
                  </a:schemeClr>
                </a:solidFill>
                <a:latin typeface="Arial"/>
                <a:ea typeface="나눔스퀘어" panose="020B0600000101010101"/>
                <a:cs typeface="Arial"/>
                <a:sym typeface="Arial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BBC5F55D-D93B-4F27-A838-CF91AEE4AD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48D7"/>
                </a:solidFill>
              </a:rPr>
              <a:t>IoT </a:t>
            </a:r>
            <a:r>
              <a:rPr lang="ko-KR" altLang="en-US" dirty="0">
                <a:solidFill>
                  <a:srgbClr val="0048D7"/>
                </a:solidFill>
              </a:rPr>
              <a:t>하드웨어 구성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8F7E19-68AB-4BA6-A817-A572BB859D74}"/>
              </a:ext>
            </a:extLst>
          </p:cNvPr>
          <p:cNvGrpSpPr/>
          <p:nvPr/>
        </p:nvGrpSpPr>
        <p:grpSpPr>
          <a:xfrm>
            <a:off x="794588" y="2643717"/>
            <a:ext cx="2804098" cy="2954715"/>
            <a:chOff x="1783767" y="2903981"/>
            <a:chExt cx="3151073" cy="3320320"/>
          </a:xfrm>
        </p:grpSpPr>
        <p:sp>
          <p:nvSpPr>
            <p:cNvPr id="19" name="Google Shape;180;p26">
              <a:extLst>
                <a:ext uri="{FF2B5EF4-FFF2-40B4-BE49-F238E27FC236}">
                  <a16:creationId xmlns:a16="http://schemas.microsoft.com/office/drawing/2014/main" id="{A60CBECE-011D-4DC0-A1F6-5BDA93EF89BE}"/>
                </a:ext>
              </a:extLst>
            </p:cNvPr>
            <p:cNvSpPr txBox="1"/>
            <p:nvPr/>
          </p:nvSpPr>
          <p:spPr>
            <a:xfrm>
              <a:off x="2247760" y="5815903"/>
              <a:ext cx="2223083" cy="408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algn="ctr"/>
              <a:r>
                <a:rPr lang="en-US" altLang="ko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RaspberryPi</a:t>
              </a:r>
              <a:endParaRPr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endParaRPr sz="1867" dirty="0">
                <a:ea typeface="나눔스퀘어" panose="020B0600000101010101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0F6A010-2667-4ADB-9A2D-17F53D17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767" y="3823903"/>
              <a:ext cx="3151073" cy="1992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BD4EC32-A5E1-488D-AB9C-E5A571B23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403" y="2903981"/>
              <a:ext cx="761798" cy="761797"/>
            </a:xfrm>
            <a:prstGeom prst="rect">
              <a:avLst/>
            </a:prstGeom>
          </p:spPr>
        </p:pic>
        <p:cxnSp>
          <p:nvCxnSpPr>
            <p:cNvPr id="22" name="꺾인 연결선 16">
              <a:extLst>
                <a:ext uri="{FF2B5EF4-FFF2-40B4-BE49-F238E27FC236}">
                  <a16:creationId xmlns:a16="http://schemas.microsoft.com/office/drawing/2014/main" id="{82C30EE3-6612-4B3B-98AA-33AB8337D9E8}"/>
                </a:ext>
              </a:extLst>
            </p:cNvPr>
            <p:cNvCxnSpPr>
              <a:stCxn id="21" idx="2"/>
              <a:endCxn id="20" idx="0"/>
            </p:cNvCxnSpPr>
            <p:nvPr/>
          </p:nvCxnSpPr>
          <p:spPr>
            <a:xfrm rot="16200000" flipH="1">
              <a:off x="3280240" y="3744839"/>
              <a:ext cx="158125" cy="1"/>
            </a:xfrm>
            <a:prstGeom prst="bentConnector3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1D82A6A-899D-434D-B004-3EC4EBD4DACF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3297659" y="4268968"/>
            <a:ext cx="1224377" cy="37174"/>
          </a:xfrm>
          <a:prstGeom prst="straightConnector1">
            <a:avLst/>
          </a:prstGeom>
          <a:ln w="825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8">
            <a:extLst>
              <a:ext uri="{FF2B5EF4-FFF2-40B4-BE49-F238E27FC236}">
                <a16:creationId xmlns:a16="http://schemas.microsoft.com/office/drawing/2014/main" id="{8DBB1741-77C3-40CC-A79D-E4FA82DC7FE1}"/>
              </a:ext>
            </a:extLst>
          </p:cNvPr>
          <p:cNvSpPr txBox="1"/>
          <p:nvPr/>
        </p:nvSpPr>
        <p:spPr>
          <a:xfrm>
            <a:off x="7550396" y="1104106"/>
            <a:ext cx="3336679" cy="51155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267" dirty="0">
                <a:solidFill>
                  <a:schemeClr val="bg2">
                    <a:lumMod val="25000"/>
                  </a:schemeClr>
                </a:solidFill>
                <a:latin typeface="+mn-ea"/>
                <a:cs typeface="에스코어 드림 7 ExtraBold" pitchFamily="34" charset="0"/>
              </a:rPr>
              <a:t>사진촬영 및 이미지 전송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827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7B134C7E-4364-465C-9215-CE9EDF8A4F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48D7"/>
                </a:solidFill>
              </a:rPr>
              <a:t>IoT </a:t>
            </a:r>
            <a:r>
              <a:rPr lang="ko-KR" altLang="en-US" dirty="0">
                <a:solidFill>
                  <a:srgbClr val="0048D7"/>
                </a:solidFill>
              </a:rPr>
              <a:t>하드웨어 구성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90CC9CCC-C4C3-4F4D-919E-7C3C3D90B7FB}"/>
              </a:ext>
            </a:extLst>
          </p:cNvPr>
          <p:cNvSpPr txBox="1"/>
          <p:nvPr/>
        </p:nvSpPr>
        <p:spPr>
          <a:xfrm>
            <a:off x="5709549" y="1071017"/>
            <a:ext cx="4927600" cy="51155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267" dirty="0">
                <a:solidFill>
                  <a:schemeClr val="bg2">
                    <a:lumMod val="25000"/>
                  </a:schemeClr>
                </a:solidFill>
                <a:latin typeface="+mn-ea"/>
                <a:cs typeface="에스코어 드림 7 ExtraBold" pitchFamily="34" charset="0"/>
              </a:rPr>
              <a:t>인식오류 발생 대처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B3E521-D5E6-47EC-A685-97418E0AAEED}"/>
              </a:ext>
            </a:extLst>
          </p:cNvPr>
          <p:cNvSpPr/>
          <p:nvPr/>
        </p:nvSpPr>
        <p:spPr>
          <a:xfrm>
            <a:off x="838200" y="1918129"/>
            <a:ext cx="10515600" cy="42381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Google Shape;196;p27">
            <a:extLst>
              <a:ext uri="{FF2B5EF4-FFF2-40B4-BE49-F238E27FC236}">
                <a16:creationId xmlns:a16="http://schemas.microsoft.com/office/drawing/2014/main" id="{16B2AEE2-916A-4FD5-AB9A-4141DB25B48C}"/>
              </a:ext>
            </a:extLst>
          </p:cNvPr>
          <p:cNvSpPr txBox="1"/>
          <p:nvPr/>
        </p:nvSpPr>
        <p:spPr>
          <a:xfrm>
            <a:off x="601718" y="5462811"/>
            <a:ext cx="2943612" cy="40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" altLang="en-US" sz="1200" kern="0" dirty="0">
                <a:solidFill>
                  <a:schemeClr val="bg2">
                    <a:lumMod val="50000"/>
                  </a:schemeClr>
                </a:solidFill>
                <a:latin typeface="+mn-ea"/>
                <a:sym typeface="Arial"/>
              </a:rPr>
              <a:t>제품인식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실패 메시지 수신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" name="Google Shape;194;p27">
            <a:extLst>
              <a:ext uri="{FF2B5EF4-FFF2-40B4-BE49-F238E27FC236}">
                <a16:creationId xmlns:a16="http://schemas.microsoft.com/office/drawing/2014/main" id="{84ECE46A-33D0-419C-BEA7-BC8CDB72FDC7}"/>
              </a:ext>
            </a:extLst>
          </p:cNvPr>
          <p:cNvSpPr txBox="1"/>
          <p:nvPr/>
        </p:nvSpPr>
        <p:spPr>
          <a:xfrm>
            <a:off x="8948098" y="5776653"/>
            <a:ext cx="1844167" cy="30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  <a:defRPr/>
            </a:pPr>
            <a:r>
              <a:rPr lang="ko" altLang="en-US" sz="1200" kern="0" dirty="0">
                <a:solidFill>
                  <a:schemeClr val="bg2">
                    <a:lumMod val="50000"/>
                  </a:schemeClr>
                </a:solidFill>
                <a:latin typeface="+mn-ea"/>
                <a:sym typeface="Arial"/>
              </a:rPr>
              <a:t>계산내역 합산</a:t>
            </a:r>
            <a:endParaRPr sz="1200" kern="0" dirty="0">
              <a:solidFill>
                <a:schemeClr val="bg2">
                  <a:lumMod val="50000"/>
                </a:schemeClr>
              </a:solidFill>
              <a:latin typeface="+mn-ea"/>
              <a:sym typeface="Arial"/>
            </a:endParaRPr>
          </a:p>
        </p:txBody>
      </p:sp>
      <p:sp>
        <p:nvSpPr>
          <p:cNvPr id="32" name="Google Shape;195;p27">
            <a:extLst>
              <a:ext uri="{FF2B5EF4-FFF2-40B4-BE49-F238E27FC236}">
                <a16:creationId xmlns:a16="http://schemas.microsoft.com/office/drawing/2014/main" id="{F29DF919-B53E-417C-8CDF-F1BA484E6784}"/>
              </a:ext>
            </a:extLst>
          </p:cNvPr>
          <p:cNvSpPr txBox="1"/>
          <p:nvPr/>
        </p:nvSpPr>
        <p:spPr>
          <a:xfrm>
            <a:off x="7392779" y="3330433"/>
            <a:ext cx="2424088" cy="86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algn="ctr">
              <a:defRPr/>
            </a:pPr>
            <a:r>
              <a:rPr lang="ko" altLang="en-US" sz="1200" kern="0" dirty="0">
                <a:solidFill>
                  <a:schemeClr val="bg2">
                    <a:lumMod val="50000"/>
                  </a:schemeClr>
                </a:solidFill>
                <a:latin typeface="+mn-ea"/>
                <a:sym typeface="Arial"/>
              </a:rPr>
              <a:t>웹(</a:t>
            </a:r>
            <a:r>
              <a:rPr lang="ko" altLang="en-US" sz="1200" kern="0" dirty="0" err="1">
                <a:solidFill>
                  <a:schemeClr val="bg2">
                    <a:lumMod val="50000"/>
                  </a:schemeClr>
                </a:solidFill>
                <a:latin typeface="+mn-ea"/>
                <a:sym typeface="Arial"/>
              </a:rPr>
              <a:t>django</a:t>
            </a:r>
            <a:r>
              <a:rPr lang="ko" altLang="en-US" sz="1200" kern="0" dirty="0">
                <a:solidFill>
                  <a:schemeClr val="bg2">
                    <a:lumMod val="50000"/>
                  </a:schemeClr>
                </a:solidFill>
                <a:latin typeface="+mn-ea"/>
                <a:sym typeface="Arial"/>
              </a:rPr>
              <a:t>) 이용</a:t>
            </a:r>
            <a:br>
              <a:rPr lang="en-US" altLang="ko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</a:br>
            <a:r>
              <a:rPr lang="ko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(CHANNEL 이용)</a:t>
            </a:r>
            <a:endParaRPr lang="en-US" altLang="ko" sz="1200" kern="0" dirty="0">
              <a:solidFill>
                <a:schemeClr val="bg2">
                  <a:lumMod val="50000"/>
                </a:schemeClr>
              </a:solidFill>
              <a:latin typeface="+mn-ea"/>
              <a:sym typeface="Arial"/>
            </a:endParaRPr>
          </a:p>
          <a:p>
            <a:pPr algn="ctr">
              <a:defRPr/>
            </a:pP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  <a:latin typeface="+mn-ea"/>
                <a:sym typeface="Arial"/>
              </a:rPr>
              <a:t>▼</a:t>
            </a:r>
            <a:endParaRPr lang="ko" altLang="en-US" sz="1200" kern="0" dirty="0">
              <a:solidFill>
                <a:schemeClr val="bg2">
                  <a:lumMod val="50000"/>
                </a:schemeClr>
              </a:solidFill>
              <a:latin typeface="+mn-ea"/>
              <a:sym typeface="Arial"/>
            </a:endParaRPr>
          </a:p>
          <a:p>
            <a:pPr algn="ctr" defTabSz="609630" latinLnBrk="0">
              <a:buClr>
                <a:srgbClr val="000000"/>
              </a:buClr>
              <a:defRPr/>
            </a:pPr>
            <a:r>
              <a:rPr lang="ko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컴퓨터에</a:t>
            </a:r>
            <a:r>
              <a:rPr lang="ko" altLang="en-US" sz="1200" kern="0" dirty="0">
                <a:solidFill>
                  <a:schemeClr val="bg2">
                    <a:lumMod val="50000"/>
                  </a:schemeClr>
                </a:solidFill>
                <a:latin typeface="+mn-ea"/>
                <a:sym typeface="Arial"/>
              </a:rPr>
              <a:t> 출력</a:t>
            </a:r>
          </a:p>
        </p:txBody>
      </p:sp>
      <p:sp>
        <p:nvSpPr>
          <p:cNvPr id="33" name="Google Shape;196;p27">
            <a:extLst>
              <a:ext uri="{FF2B5EF4-FFF2-40B4-BE49-F238E27FC236}">
                <a16:creationId xmlns:a16="http://schemas.microsoft.com/office/drawing/2014/main" id="{D1647D82-FF92-488C-A6EF-D9180D16B512}"/>
              </a:ext>
            </a:extLst>
          </p:cNvPr>
          <p:cNvSpPr txBox="1"/>
          <p:nvPr/>
        </p:nvSpPr>
        <p:spPr>
          <a:xfrm>
            <a:off x="5253208" y="3168077"/>
            <a:ext cx="1626140" cy="164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바코드 스캐너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↓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인식 실패 제품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바코드 인식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lvl="0" algn="ctr"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↓</a:t>
            </a:r>
          </a:p>
          <a:p>
            <a:pPr lvl="0" algn="ctr"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DB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의 바코드 대조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↓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제품 확인</a:t>
            </a:r>
          </a:p>
          <a:p>
            <a:pPr algn="ctr" defTabSz="609630" latinLnBrk="0">
              <a:buClr>
                <a:srgbClr val="000000"/>
              </a:buClr>
              <a:defRPr/>
            </a:pPr>
            <a:endParaRPr sz="300" kern="0" dirty="0">
              <a:solidFill>
                <a:schemeClr val="bg2">
                  <a:lumMod val="50000"/>
                </a:schemeClr>
              </a:solidFill>
              <a:latin typeface="+mn-ea"/>
              <a:sym typeface="Arial"/>
            </a:endParaRPr>
          </a:p>
        </p:txBody>
      </p:sp>
      <p:cxnSp>
        <p:nvCxnSpPr>
          <p:cNvPr id="34" name="Google Shape;192;p27">
            <a:extLst>
              <a:ext uri="{FF2B5EF4-FFF2-40B4-BE49-F238E27FC236}">
                <a16:creationId xmlns:a16="http://schemas.microsoft.com/office/drawing/2014/main" id="{2159253F-15E2-4507-9611-593BA795FD41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5400000" flipH="1" flipV="1">
            <a:off x="1574444" y="3133699"/>
            <a:ext cx="1801185" cy="803023"/>
          </a:xfrm>
          <a:prstGeom prst="bentConnector2">
            <a:avLst/>
          </a:prstGeom>
          <a:noFill/>
          <a:ln w="762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192;p27">
            <a:extLst>
              <a:ext uri="{FF2B5EF4-FFF2-40B4-BE49-F238E27FC236}">
                <a16:creationId xmlns:a16="http://schemas.microsoft.com/office/drawing/2014/main" id="{B029DF67-757E-4285-AA85-8BA333B35A5A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4108961" y="2634617"/>
            <a:ext cx="1445254" cy="2774132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192;p27">
            <a:extLst>
              <a:ext uri="{FF2B5EF4-FFF2-40B4-BE49-F238E27FC236}">
                <a16:creationId xmlns:a16="http://schemas.microsoft.com/office/drawing/2014/main" id="{B177EA1D-9BBC-47FD-9CD1-815D1AC5CC3C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6591988" y="2637985"/>
            <a:ext cx="1547061" cy="2770764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192;p27">
            <a:extLst>
              <a:ext uri="{FF2B5EF4-FFF2-40B4-BE49-F238E27FC236}">
                <a16:creationId xmlns:a16="http://schemas.microsoft.com/office/drawing/2014/main" id="{B596F816-9408-4CE2-A5A0-23E9319FF156}"/>
              </a:ext>
            </a:extLst>
          </p:cNvPr>
          <p:cNvCxnSpPr>
            <a:cxnSpLocks/>
            <a:stCxn id="45" idx="3"/>
            <a:endCxn id="46" idx="0"/>
          </p:cNvCxnSpPr>
          <p:nvPr/>
        </p:nvCxnSpPr>
        <p:spPr>
          <a:xfrm>
            <a:off x="9063358" y="2637985"/>
            <a:ext cx="770135" cy="1827508"/>
          </a:xfrm>
          <a:prstGeom prst="bentConnector2">
            <a:avLst/>
          </a:prstGeom>
          <a:noFill/>
          <a:ln w="762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96;p27">
            <a:extLst>
              <a:ext uri="{FF2B5EF4-FFF2-40B4-BE49-F238E27FC236}">
                <a16:creationId xmlns:a16="http://schemas.microsoft.com/office/drawing/2014/main" id="{9CF58247-B31D-4F8A-B4F5-AEAAECAE370E}"/>
              </a:ext>
            </a:extLst>
          </p:cNvPr>
          <p:cNvSpPr txBox="1"/>
          <p:nvPr/>
        </p:nvSpPr>
        <p:spPr>
          <a:xfrm>
            <a:off x="2693329" y="3276601"/>
            <a:ext cx="1626140" cy="40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컨베이어 벨트 정지</a:t>
            </a:r>
            <a:endParaRPr sz="1200" kern="0" dirty="0">
              <a:solidFill>
                <a:schemeClr val="bg2">
                  <a:lumMod val="50000"/>
                </a:schemeClr>
              </a:solidFill>
              <a:latin typeface="+mn-ea"/>
              <a:sym typeface="Arial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31ACE3D-8A4F-425E-BE43-71390BF130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19" y="4435802"/>
            <a:ext cx="1027011" cy="102701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E20CF2F-3066-49CA-BDC4-52291E1B5EA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48" y="2018410"/>
            <a:ext cx="1232413" cy="123241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96FDCB2-8245-4D6A-89A4-B3CFF4779C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81" y="2018410"/>
            <a:ext cx="397217" cy="39721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17B060E-86EA-43FD-A732-90E1BE1865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215" y="4889863"/>
            <a:ext cx="1037773" cy="103777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95CE5E1-FDA2-404C-B621-B5E05563CEA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49" y="2175830"/>
            <a:ext cx="924310" cy="92430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624A59-AB86-47B0-BA5A-BFCF3B6BBA7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287" y="4465493"/>
            <a:ext cx="1232413" cy="12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42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9"/>
          <p:cNvSpPr txBox="1"/>
          <p:nvPr/>
        </p:nvSpPr>
        <p:spPr>
          <a:xfrm>
            <a:off x="8252281" y="2266278"/>
            <a:ext cx="3209768" cy="3724947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endParaRPr lang="en-US" sz="2133" dirty="0">
              <a:solidFill>
                <a:srgbClr val="4E4E4E"/>
              </a:solidFill>
              <a:latin typeface="+mn-ea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33" dirty="0">
                <a:solidFill>
                  <a:srgbClr val="4E4E4E"/>
                </a:solidFill>
                <a:latin typeface="+mj-ea"/>
                <a:ea typeface="+mj-ea"/>
              </a:rPr>
              <a:t>서버 </a:t>
            </a:r>
            <a:r>
              <a:rPr lang="en-US" altLang="ko-KR" sz="2133" dirty="0">
                <a:solidFill>
                  <a:srgbClr val="4E4E4E"/>
                </a:solidFill>
                <a:latin typeface="+mn-ea"/>
              </a:rPr>
              <a:t>: AI EC2</a:t>
            </a: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33" dirty="0">
                <a:solidFill>
                  <a:srgbClr val="4E4E4E"/>
                </a:solidFill>
                <a:latin typeface="+mj-ea"/>
                <a:ea typeface="+mj-ea"/>
              </a:rPr>
              <a:t>클라이언트</a:t>
            </a:r>
            <a:r>
              <a:rPr lang="ko-KR" altLang="en-US" sz="2133" dirty="0">
                <a:solidFill>
                  <a:srgbClr val="4E4E4E"/>
                </a:solidFill>
                <a:latin typeface="+mn-ea"/>
              </a:rPr>
              <a:t> </a:t>
            </a:r>
            <a:r>
              <a:rPr lang="en-US" altLang="ko-KR" sz="2133" dirty="0">
                <a:solidFill>
                  <a:srgbClr val="4E4E4E"/>
                </a:solidFill>
                <a:latin typeface="+mn-ea"/>
              </a:rPr>
              <a:t>: Raspberry Pi</a:t>
            </a: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33" dirty="0">
                <a:solidFill>
                  <a:srgbClr val="4E4E4E"/>
                </a:solidFill>
                <a:latin typeface="+mn-ea"/>
              </a:rPr>
              <a:t>AI </a:t>
            </a:r>
            <a:r>
              <a:rPr lang="ko-KR" altLang="en-US" sz="2133" dirty="0">
                <a:solidFill>
                  <a:srgbClr val="4E4E4E"/>
                </a:solidFill>
                <a:latin typeface="+mn-ea"/>
              </a:rPr>
              <a:t>인식 실패</a:t>
            </a:r>
            <a:br>
              <a:rPr lang="en-US" altLang="ko-KR" sz="2133" dirty="0">
                <a:solidFill>
                  <a:srgbClr val="4E4E4E"/>
                </a:solidFill>
                <a:latin typeface="+mn-ea"/>
              </a:rPr>
            </a:br>
            <a:r>
              <a:rPr lang="ko-KR" altLang="en-US" sz="2133" dirty="0">
                <a:solidFill>
                  <a:srgbClr val="4E4E4E"/>
                </a:solidFill>
                <a:latin typeface="+mn-ea"/>
              </a:rPr>
              <a:t> → </a:t>
            </a:r>
            <a:r>
              <a:rPr lang="ko-KR" altLang="en-US" sz="2133" dirty="0">
                <a:solidFill>
                  <a:srgbClr val="4E4E4E"/>
                </a:solidFill>
                <a:latin typeface="+mj-ea"/>
                <a:ea typeface="+mj-ea"/>
              </a:rPr>
              <a:t>중지 메시지 발신</a:t>
            </a:r>
            <a:endParaRPr lang="en-US" sz="2133" dirty="0">
              <a:solidFill>
                <a:srgbClr val="4E4E4E"/>
              </a:solidFill>
              <a:latin typeface="+mj-ea"/>
              <a:ea typeface="+mj-ea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4E4E4E"/>
                </a:solidFill>
                <a:latin typeface="+mn-ea"/>
              </a:rPr>
              <a:t>IoT </a:t>
            </a:r>
            <a:r>
              <a:rPr lang="ko-KR" altLang="en-US" sz="2133" dirty="0">
                <a:solidFill>
                  <a:srgbClr val="4E4E4E"/>
                </a:solidFill>
                <a:latin typeface="+mn-ea"/>
              </a:rPr>
              <a:t>수신 → </a:t>
            </a:r>
            <a:r>
              <a:rPr lang="ko-KR" altLang="en-US" sz="2133" dirty="0">
                <a:solidFill>
                  <a:srgbClr val="4E4E4E"/>
                </a:solidFill>
                <a:latin typeface="+mj-ea"/>
                <a:ea typeface="+mj-ea"/>
              </a:rPr>
              <a:t>모터 중지</a:t>
            </a:r>
            <a:endParaRPr lang="en-US" sz="2133" dirty="0">
              <a:solidFill>
                <a:srgbClr val="4E4E4E"/>
              </a:solidFill>
              <a:latin typeface="+mj-ea"/>
              <a:ea typeface="+mj-ea"/>
            </a:endParaRPr>
          </a:p>
        </p:txBody>
      </p:sp>
      <p:sp>
        <p:nvSpPr>
          <p:cNvPr id="6" name="Google Shape;196;p27"/>
          <p:cNvSpPr txBox="1"/>
          <p:nvPr/>
        </p:nvSpPr>
        <p:spPr>
          <a:xfrm>
            <a:off x="-428625" y="4536828"/>
            <a:ext cx="5094663" cy="100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" sz="2400" kern="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AI</a:t>
            </a:r>
            <a:r>
              <a:rPr lang="en-US" altLang="ko" sz="2400" kern="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" altLang="en-US" sz="1400" kern="0" dirty="0">
                <a:solidFill>
                  <a:schemeClr val="bg2">
                    <a:lumMod val="50000"/>
                  </a:schemeClr>
                </a:solidFill>
                <a:latin typeface="+mn-ea"/>
                <a:sym typeface="Arial"/>
              </a:rPr>
              <a:t>제품인식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실패 메시지 수신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>
            <a:stCxn id="12" idx="3"/>
            <a:endCxn id="16" idx="1"/>
          </p:cNvCxnSpPr>
          <p:nvPr/>
        </p:nvCxnSpPr>
        <p:spPr>
          <a:xfrm>
            <a:off x="3078707" y="3544936"/>
            <a:ext cx="1842771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96;p27"/>
          <p:cNvSpPr txBox="1"/>
          <p:nvPr/>
        </p:nvSpPr>
        <p:spPr>
          <a:xfrm>
            <a:off x="4688776" y="4354758"/>
            <a:ext cx="2814447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컨베이어 벨트 정지</a:t>
            </a:r>
            <a:endParaRPr sz="1400" kern="0" dirty="0">
              <a:solidFill>
                <a:schemeClr val="bg2">
                  <a:lumMod val="50000"/>
                </a:schemeClr>
              </a:solidFill>
              <a:latin typeface="+mn-ea"/>
              <a:sym typeface="Arial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6" y="2584936"/>
            <a:ext cx="1920000" cy="192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78" y="2404936"/>
            <a:ext cx="2280000" cy="228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64" y="2396580"/>
            <a:ext cx="609154" cy="609154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5C18554-616A-4991-A5A3-F610182FCE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48D7"/>
                </a:solidFill>
              </a:rPr>
              <a:t>IoT </a:t>
            </a:r>
            <a:r>
              <a:rPr lang="ko-KR" altLang="en-US" dirty="0">
                <a:solidFill>
                  <a:srgbClr val="0048D7"/>
                </a:solidFill>
              </a:rPr>
              <a:t>하드웨어 구성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E849097-C4E5-4BD9-8C6D-C754DBF31F74}"/>
              </a:ext>
            </a:extLst>
          </p:cNvPr>
          <p:cNvSpPr txBox="1"/>
          <p:nvPr/>
        </p:nvSpPr>
        <p:spPr>
          <a:xfrm>
            <a:off x="5709549" y="1071017"/>
            <a:ext cx="4927600" cy="51155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267" dirty="0">
                <a:solidFill>
                  <a:schemeClr val="bg2">
                    <a:lumMod val="25000"/>
                  </a:schemeClr>
                </a:solidFill>
                <a:latin typeface="+mn-ea"/>
                <a:cs typeface="에스코어 드림 7 ExtraBold" pitchFamily="34" charset="0"/>
              </a:rPr>
              <a:t>인식오류 메시지 수신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419B596-DB4F-4017-8F0C-8BC533C01A8B}"/>
              </a:ext>
            </a:extLst>
          </p:cNvPr>
          <p:cNvSpPr/>
          <p:nvPr/>
        </p:nvSpPr>
        <p:spPr>
          <a:xfrm>
            <a:off x="7931486" y="2396580"/>
            <a:ext cx="3634861" cy="3594645"/>
          </a:xfrm>
          <a:prstGeom prst="roundRect">
            <a:avLst/>
          </a:prstGeom>
          <a:noFill/>
          <a:ln w="31750">
            <a:solidFill>
              <a:srgbClr val="0048D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2E5EF-899A-4621-88D1-A6A0D409BAB1}"/>
              </a:ext>
            </a:extLst>
          </p:cNvPr>
          <p:cNvSpPr txBox="1"/>
          <p:nvPr/>
        </p:nvSpPr>
        <p:spPr>
          <a:xfrm>
            <a:off x="8915557" y="2050237"/>
            <a:ext cx="1666718" cy="467885"/>
          </a:xfrm>
          <a:prstGeom prst="rect">
            <a:avLst/>
          </a:prstGeom>
          <a:solidFill>
            <a:srgbClr val="FDFDFD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4E4E4E"/>
                </a:solidFill>
                <a:latin typeface="+mj-ea"/>
                <a:ea typeface="+mj-ea"/>
              </a:rPr>
              <a:t>Socket </a:t>
            </a:r>
            <a:r>
              <a:rPr lang="ko-KR" altLang="en-US" sz="1800" dirty="0">
                <a:solidFill>
                  <a:srgbClr val="4E4E4E"/>
                </a:solidFill>
                <a:latin typeface="+mj-ea"/>
                <a:ea typeface="+mj-ea"/>
              </a:rPr>
              <a:t>구성</a:t>
            </a:r>
            <a:endParaRPr lang="en-US" altLang="ko-KR" sz="1800" dirty="0">
              <a:solidFill>
                <a:srgbClr val="4E4E4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532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/>
          <p:nvPr/>
        </p:nvSpPr>
        <p:spPr>
          <a:xfrm>
            <a:off x="8079990" y="2196080"/>
            <a:ext cx="3048000" cy="3799305"/>
          </a:xfrm>
          <a:prstGeom prst="rect">
            <a:avLst/>
          </a:prstGeom>
          <a:noFill/>
        </p:spPr>
        <p:txBody>
          <a:bodyPr wrap="square" rtlCol="0"/>
          <a:lstStyle/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스캔한 바코드 정보</a:t>
            </a:r>
            <a:br>
              <a:rPr lang="en-US" altLang="ko-KR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</a:br>
            <a:r>
              <a:rPr lang="ko-KR" altLang="en-US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→ </a:t>
            </a:r>
            <a:r>
              <a:rPr lang="ko-KR" altLang="en-US" sz="2133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클라우드</a:t>
            </a:r>
            <a:r>
              <a:rPr lang="ko-KR" altLang="en-US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en-US" altLang="ko-KR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DB </a:t>
            </a:r>
            <a:r>
              <a:rPr lang="ko-KR" altLang="en-US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추출</a:t>
            </a:r>
            <a:endParaRPr lang="en-US" altLang="ko-KR" sz="2133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REST API </a:t>
            </a:r>
            <a:r>
              <a:rPr lang="ko-KR" altLang="en-US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이용</a:t>
            </a:r>
            <a:endParaRPr lang="en-US" altLang="ko-KR" sz="2133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통신 </a:t>
            </a:r>
            <a:r>
              <a:rPr lang="en-US" altLang="ko-KR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: Web socket</a:t>
            </a: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데이터</a:t>
            </a:r>
            <a:r>
              <a:rPr lang="en-US" altLang="ko-KR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: json</a:t>
            </a:r>
            <a:endParaRPr lang="en-US" sz="2133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추출한 제품정보 </a:t>
            </a:r>
            <a:br>
              <a:rPr lang="en-US" altLang="ko-KR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</a:br>
            <a:r>
              <a:rPr lang="en-US" altLang="ko-KR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Django </a:t>
            </a:r>
            <a:r>
              <a:rPr lang="ko-KR" altLang="en-US" sz="2133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서버로 전송</a:t>
            </a:r>
            <a:endParaRPr lang="en-US" altLang="ko-KR" sz="2133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5709549" y="1071017"/>
            <a:ext cx="4927600" cy="51155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267" dirty="0">
                <a:solidFill>
                  <a:schemeClr val="bg2">
                    <a:lumMod val="25000"/>
                  </a:schemeClr>
                </a:solidFill>
                <a:latin typeface="+mn-ea"/>
                <a:cs typeface="에스코어 드림 7 ExtraBold" pitchFamily="34" charset="0"/>
              </a:rPr>
              <a:t>바코드 인식 </a:t>
            </a:r>
            <a:r>
              <a:rPr lang="ko-KR" altLang="en-US" sz="2267" dirty="0" err="1">
                <a:solidFill>
                  <a:schemeClr val="bg2">
                    <a:lumMod val="25000"/>
                  </a:schemeClr>
                </a:solidFill>
                <a:latin typeface="+mn-ea"/>
                <a:cs typeface="에스코어 드림 7 ExtraBold" pitchFamily="34" charset="0"/>
              </a:rPr>
              <a:t>제품확인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3B98EA6-B499-42DC-BB5E-2EC175FC7607}"/>
              </a:ext>
            </a:extLst>
          </p:cNvPr>
          <p:cNvSpPr/>
          <p:nvPr/>
        </p:nvSpPr>
        <p:spPr>
          <a:xfrm>
            <a:off x="590591" y="2540730"/>
            <a:ext cx="3446244" cy="2466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35" y="2935080"/>
            <a:ext cx="1680000" cy="16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175" y="2812366"/>
            <a:ext cx="1680000" cy="1680000"/>
          </a:xfrm>
          <a:prstGeom prst="rect">
            <a:avLst/>
          </a:prstGeom>
        </p:spPr>
      </p:pic>
      <p:sp>
        <p:nvSpPr>
          <p:cNvPr id="13" name="Google Shape;196;p27"/>
          <p:cNvSpPr txBox="1"/>
          <p:nvPr/>
        </p:nvSpPr>
        <p:spPr>
          <a:xfrm>
            <a:off x="5041971" y="4690265"/>
            <a:ext cx="2814447" cy="49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lvl="0" algn="ctr">
              <a:defRPr/>
            </a:pPr>
            <a:r>
              <a:rPr lang="en-US" sz="2400" kern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Django</a:t>
            </a:r>
            <a:endParaRPr sz="2400" kern="0" dirty="0">
              <a:latin typeface="나눔스퀘어"/>
              <a:ea typeface="나눔스퀘어 ExtraBold" panose="020B0600000101010101" pitchFamily="50" charset="-127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2" b="89971" l="9154" r="89983">
                        <a14:foregroundMark x1="31434" y1="41261" x2="31434" y2="41261"/>
                        <a14:foregroundMark x1="39033" y1="40974" x2="39033" y2="40974"/>
                        <a14:foregroundMark x1="49741" y1="40974" x2="49741" y2="40974"/>
                        <a14:foregroundMark x1="55440" y1="47278" x2="55440" y2="47278"/>
                        <a14:foregroundMark x1="55440" y1="54728" x2="55440" y2="54728"/>
                        <a14:foregroundMark x1="62176" y1="41547" x2="62176" y2="41547"/>
                        <a14:foregroundMark x1="73402" y1="40974" x2="73402" y2="40974"/>
                        <a14:foregroundMark x1="79620" y1="43266" x2="79620" y2="43266"/>
                        <a14:foregroundMark x1="89119" y1="40974" x2="89119" y2="40974"/>
                        <a14:foregroundMark x1="88774" y1="44699" x2="88256" y2="42120"/>
                        <a14:foregroundMark x1="88774" y1="56160" x2="88083" y2="51003"/>
                        <a14:foregroundMark x1="9154" y1="39828" x2="9154" y2="421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60" y="3774219"/>
            <a:ext cx="1066800" cy="6430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11" y="3340386"/>
            <a:ext cx="867665" cy="867665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1782582" y="3725185"/>
            <a:ext cx="65747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</p:cNvCxnSpPr>
          <p:nvPr/>
        </p:nvCxnSpPr>
        <p:spPr>
          <a:xfrm>
            <a:off x="4346276" y="3652366"/>
            <a:ext cx="104049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F3FDD234-9360-495E-90FB-893F752DED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48D7"/>
                </a:solidFill>
              </a:rPr>
              <a:t>IoT </a:t>
            </a:r>
            <a:r>
              <a:rPr lang="ko-KR" altLang="en-US" dirty="0">
                <a:solidFill>
                  <a:srgbClr val="0048D7"/>
                </a:solidFill>
              </a:rPr>
              <a:t>하드웨어 구성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D7210C1-26D3-4756-B9BE-89120125FE9A}"/>
              </a:ext>
            </a:extLst>
          </p:cNvPr>
          <p:cNvSpPr/>
          <p:nvPr/>
        </p:nvSpPr>
        <p:spPr>
          <a:xfrm>
            <a:off x="7718939" y="1933576"/>
            <a:ext cx="3634861" cy="4057650"/>
          </a:xfrm>
          <a:prstGeom prst="roundRect">
            <a:avLst/>
          </a:prstGeom>
          <a:noFill/>
          <a:ln w="31750">
            <a:solidFill>
              <a:srgbClr val="0048D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96;p27"/>
          <p:cNvSpPr txBox="1"/>
          <p:nvPr/>
        </p:nvSpPr>
        <p:spPr>
          <a:xfrm>
            <a:off x="-190496" y="4690265"/>
            <a:ext cx="5094662" cy="49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lvl="0" algn="ctr">
              <a:defRPr/>
            </a:pPr>
            <a:r>
              <a:rPr lang="en-US" altLang="ko" sz="2400" kern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Barcode scanner </a:t>
            </a:r>
          </a:p>
        </p:txBody>
      </p:sp>
    </p:spTree>
    <p:extLst>
      <p:ext uri="{BB962C8B-B14F-4D97-AF65-F5344CB8AC3E}">
        <p14:creationId xmlns:p14="http://schemas.microsoft.com/office/powerpoint/2010/main" val="130439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6845" y="1306691"/>
            <a:ext cx="6206639" cy="2631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1600" kern="0" spc="-67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itchFamily="34" charset="0"/>
              </a:rPr>
              <a:t>7</a:t>
            </a:r>
            <a:r>
              <a:rPr lang="ko-KR" altLang="en-US" sz="1600" kern="0" spc="-67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itchFamily="34" charset="0"/>
              </a:rPr>
              <a:t>조 스마트 무인 계산대</a:t>
            </a:r>
            <a:endParaRPr lang="en-US" sz="1600" kern="0" spc="-67" dirty="0">
              <a:solidFill>
                <a:srgbClr val="FFFF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에스코어 드림 6 Bold" pitchFamily="34" charset="0"/>
            </a:endParaRPr>
          </a:p>
          <a:p>
            <a:pPr algn="r"/>
            <a:endParaRPr lang="en-US" sz="1600" kern="0" spc="-67" dirty="0">
              <a:solidFill>
                <a:srgbClr val="FFFFFF"/>
              </a:solidFill>
              <a:latin typeface="에스코어 드림 6 Bold" pitchFamily="34" charset="0"/>
              <a:cs typeface="에스코어 드림 6 Bold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4270" kern="0" spc="6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</a:t>
            </a:r>
          </a:p>
          <a:p>
            <a:pPr algn="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 및 객체 인식 모델링</a:t>
            </a:r>
            <a:endParaRPr lang="en-US" sz="3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27458" y="4604497"/>
            <a:ext cx="2414806" cy="274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00" b="1" dirty="0">
                <a:solidFill>
                  <a:srgbClr val="FFFFFF"/>
                </a:solidFill>
                <a:latin typeface="에스코어 드림 5 Medium" pitchFamily="34" charset="0"/>
                <a:cs typeface="에스코어 드림 5 Medium" pitchFamily="34" charset="0"/>
              </a:rPr>
              <a:t>ABOUT PROJECT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8681847" y="5030804"/>
            <a:ext cx="2414806" cy="1433991"/>
          </a:xfrm>
          <a:prstGeom prst="rect">
            <a:avLst/>
          </a:prstGeom>
          <a:noFill/>
        </p:spPr>
        <p:txBody>
          <a:bodyPr wrap="square" rtlCol="0"/>
          <a:lstStyle/>
          <a:p>
            <a:pPr marL="171450" indent="-171450" algn="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 모델링</a:t>
            </a:r>
            <a:endParaRPr lang="en-US" altLang="ko-KR" sz="1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 인식 모델링</a:t>
            </a:r>
            <a:endParaRPr lang="en-US" altLang="ko-KR" sz="1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r">
              <a:lnSpc>
                <a:spcPct val="150000"/>
              </a:lnSpc>
              <a:buFontTx/>
              <a:buChar char="-"/>
            </a:pPr>
            <a:endParaRPr lang="en-US" sz="1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3CDDBF-3C3A-4591-A800-A72781026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17" y="4706095"/>
            <a:ext cx="1149826" cy="114982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15F9D9-A865-49CC-B444-B15C7458A148}"/>
              </a:ext>
            </a:extLst>
          </p:cNvPr>
          <p:cNvCxnSpPr>
            <a:cxnSpLocks/>
          </p:cNvCxnSpPr>
          <p:nvPr/>
        </p:nvCxnSpPr>
        <p:spPr>
          <a:xfrm>
            <a:off x="5493284" y="3808188"/>
            <a:ext cx="541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18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2F95AB-3F2F-4632-8A1A-1144F4F2EEF1}"/>
              </a:ext>
            </a:extLst>
          </p:cNvPr>
          <p:cNvSpPr txBox="1"/>
          <p:nvPr/>
        </p:nvSpPr>
        <p:spPr>
          <a:xfrm>
            <a:off x="1137989" y="1995488"/>
            <a:ext cx="360105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altLang="ko-KR" sz="2667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20 classes (20 items)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3AE863-6368-4F19-975C-C2731AE3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063" y="2543460"/>
            <a:ext cx="3412000" cy="1920000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F06168-A62B-42A1-BD7A-10454D20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5" y="2543460"/>
            <a:ext cx="3412000" cy="1920000"/>
          </a:xfrm>
          <a:prstGeom prst="rect">
            <a:avLst/>
          </a:prstGeom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5E5DC5-BAC1-4011-816A-862953A04022}"/>
              </a:ext>
            </a:extLst>
          </p:cNvPr>
          <p:cNvSpPr txBox="1"/>
          <p:nvPr/>
        </p:nvSpPr>
        <p:spPr>
          <a:xfrm>
            <a:off x="2109601" y="4508666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1,807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04C307-5084-43F0-95FB-BCB13033511D}"/>
              </a:ext>
            </a:extLst>
          </p:cNvPr>
          <p:cNvSpPr txBox="1"/>
          <p:nvPr/>
        </p:nvSpPr>
        <p:spPr>
          <a:xfrm>
            <a:off x="8487729" y="4508666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1,818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4BE7D5-0FE3-4C35-A429-D225B0745775}"/>
              </a:ext>
            </a:extLst>
          </p:cNvPr>
          <p:cNvSpPr txBox="1"/>
          <p:nvPr/>
        </p:nvSpPr>
        <p:spPr>
          <a:xfrm>
            <a:off x="5804679" y="3185425"/>
            <a:ext cx="64472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altLang="ko-KR" sz="3734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…</a:t>
            </a: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49426BF0-6EF2-4582-AD95-C7EECA4728BB}"/>
              </a:ext>
            </a:extLst>
          </p:cNvPr>
          <p:cNvSpPr/>
          <p:nvPr/>
        </p:nvSpPr>
        <p:spPr>
          <a:xfrm rot="5400000">
            <a:off x="5960200" y="345645"/>
            <a:ext cx="271601" cy="9790131"/>
          </a:xfrm>
          <a:prstGeom prst="rightBrace">
            <a:avLst>
              <a:gd name="adj1" fmla="val 7566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261">
              <a:buClr>
                <a:srgbClr val="000000"/>
              </a:buClr>
              <a:defRPr/>
            </a:pPr>
            <a:endParaRPr lang="ko-KR" altLang="en-US" sz="1867" kern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983DA9-4E05-4546-9C20-7CC498042A64}"/>
              </a:ext>
            </a:extLst>
          </p:cNvPr>
          <p:cNvSpPr txBox="1"/>
          <p:nvPr/>
        </p:nvSpPr>
        <p:spPr>
          <a:xfrm>
            <a:off x="3962401" y="5783137"/>
            <a:ext cx="209384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altLang="ko-KR" sz="2133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35,806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06482-AA53-4567-8E8A-35B881D01A18}"/>
              </a:ext>
            </a:extLst>
          </p:cNvPr>
          <p:cNvSpPr txBox="1"/>
          <p:nvPr/>
        </p:nvSpPr>
        <p:spPr>
          <a:xfrm>
            <a:off x="6197600" y="5783137"/>
            <a:ext cx="265649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61">
              <a:buClr>
                <a:srgbClr val="000000"/>
              </a:buClr>
              <a:defRPr/>
            </a:pPr>
            <a:r>
              <a:rPr lang="ko-KR" altLang="en-US" sz="2133" kern="0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학습</a:t>
            </a:r>
            <a:r>
              <a:rPr lang="en-US" altLang="ko-KR" sz="2133" kern="0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/</a:t>
            </a:r>
            <a:r>
              <a:rPr lang="ko-KR" altLang="en-US" sz="2133" kern="0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검증데이터</a:t>
            </a:r>
            <a:r>
              <a:rPr lang="en-US" altLang="ko-KR" sz="2133" kern="0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 7:3</a:t>
            </a:r>
            <a:endParaRPr lang="ko-KR" altLang="en-US" sz="2133" kern="0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B01AF90-95D8-4BDF-A561-C4C8DE1AFF2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rgbClr val="0048D7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7BE8CF7-82AE-4508-ABC1-71704B40D08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분류 및 객체 인식 모델링</a:t>
            </a:r>
          </a:p>
        </p:txBody>
      </p:sp>
    </p:spTree>
    <p:extLst>
      <p:ext uri="{BB962C8B-B14F-4D97-AF65-F5344CB8AC3E}">
        <p14:creationId xmlns:p14="http://schemas.microsoft.com/office/powerpoint/2010/main" val="357106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2FBAA0DE-D5BC-44B9-8BFF-D74991AAD7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분류 및 객체 인식 모델링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F7EF7B-3B3F-40AB-AF9D-462395B45273}"/>
              </a:ext>
            </a:extLst>
          </p:cNvPr>
          <p:cNvGrpSpPr/>
          <p:nvPr/>
        </p:nvGrpSpPr>
        <p:grpSpPr>
          <a:xfrm>
            <a:off x="1295903" y="2231759"/>
            <a:ext cx="9904994" cy="3384649"/>
            <a:chOff x="1297800" y="2498459"/>
            <a:chExt cx="9904994" cy="3384649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787A9F2-F5E6-4581-BA9A-4B12841D6CA9}"/>
                </a:ext>
              </a:extLst>
            </p:cNvPr>
            <p:cNvCxnSpPr>
              <a:cxnSpLocks/>
            </p:cNvCxnSpPr>
            <p:nvPr/>
          </p:nvCxnSpPr>
          <p:spPr>
            <a:xfrm>
              <a:off x="2136810" y="4080673"/>
              <a:ext cx="278347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BBC50CC-A87C-4855-AC1C-A0EFB9A9BEE2}"/>
                </a:ext>
              </a:extLst>
            </p:cNvPr>
            <p:cNvSpPr/>
            <p:nvPr/>
          </p:nvSpPr>
          <p:spPr>
            <a:xfrm>
              <a:off x="9453279" y="3184267"/>
              <a:ext cx="1749515" cy="689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61">
                <a:buClr>
                  <a:srgbClr val="000000"/>
                </a:buClr>
              </a:pPr>
              <a:r>
                <a:rPr lang="en-US" altLang="ko-KR" sz="2133" b="1" kern="0" dirty="0">
                  <a:solidFill>
                    <a:prstClr val="black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sym typeface="Arial"/>
                </a:rPr>
                <a:t>RDS</a:t>
              </a:r>
              <a:endParaRPr lang="ko-KR" altLang="en-US" sz="2133" b="1" kern="0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6757856-BE67-4B0D-9CD5-899FA74BC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6457" y="2839755"/>
              <a:ext cx="1644836" cy="925583"/>
            </a:xfrm>
            <a:prstGeom prst="rect">
              <a:avLst/>
            </a:prstGeom>
            <a:effectLst/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34E25A-3366-40C2-A15E-73597FDECAA2}"/>
                </a:ext>
              </a:extLst>
            </p:cNvPr>
            <p:cNvSpPr txBox="1"/>
            <p:nvPr/>
          </p:nvSpPr>
          <p:spPr>
            <a:xfrm>
              <a:off x="9918307" y="2699767"/>
              <a:ext cx="819455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Cloud</a:t>
              </a:r>
              <a:endParaRPr lang="ko-KR" altLang="en-US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F7FBE8-BBE9-4162-BE9D-78BCF052461B}"/>
                </a:ext>
              </a:extLst>
            </p:cNvPr>
            <p:cNvSpPr txBox="1"/>
            <p:nvPr/>
          </p:nvSpPr>
          <p:spPr>
            <a:xfrm>
              <a:off x="6692911" y="2498459"/>
              <a:ext cx="837089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 err="1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result.</a:t>
              </a:r>
              <a:r>
                <a:rPr lang="en-US" altLang="ko-KR" sz="1050" dirty="0" err="1">
                  <a:solidFill>
                    <a:schemeClr val="bg1">
                      <a:lumMod val="50000"/>
                    </a:schemeClr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json</a:t>
              </a:r>
              <a:endParaRPr lang="ko-KR" altLang="en-US" sz="1050" dirty="0">
                <a:solidFill>
                  <a:schemeClr val="bg1">
                    <a:lumMod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4B7C62-733F-491C-B00B-6F0B85C8D909}"/>
                </a:ext>
              </a:extLst>
            </p:cNvPr>
            <p:cNvSpPr txBox="1"/>
            <p:nvPr/>
          </p:nvSpPr>
          <p:spPr>
            <a:xfrm>
              <a:off x="6448167" y="2782810"/>
              <a:ext cx="2419586" cy="825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46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결과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성공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defTabSz="914446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분류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아몬드빼빼로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defTabSz="914446">
                <a:lnSpc>
                  <a:spcPct val="1500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확률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0.9999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210BBA-4B64-43A4-BF07-648810DDBCA3}"/>
                </a:ext>
              </a:extLst>
            </p:cNvPr>
            <p:cNvSpPr txBox="1"/>
            <p:nvPr/>
          </p:nvSpPr>
          <p:spPr>
            <a:xfrm>
              <a:off x="6782931" y="4214480"/>
              <a:ext cx="772969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67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result.jpg</a:t>
              </a:r>
              <a:endParaRPr lang="ko-KR" altLang="en-US" sz="1067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D89670B-0E0E-41DE-B1C0-CA4B931458DE}"/>
                </a:ext>
              </a:extLst>
            </p:cNvPr>
            <p:cNvGrpSpPr/>
            <p:nvPr/>
          </p:nvGrpSpPr>
          <p:grpSpPr>
            <a:xfrm>
              <a:off x="6521415" y="5194107"/>
              <a:ext cx="3155598" cy="689001"/>
              <a:chOff x="6521416" y="5292057"/>
              <a:chExt cx="3155598" cy="689001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C0AAA752-C963-41F2-8448-A2A0EC338EBB}"/>
                  </a:ext>
                </a:extLst>
              </p:cNvPr>
              <p:cNvSpPr/>
              <p:nvPr/>
            </p:nvSpPr>
            <p:spPr>
              <a:xfrm>
                <a:off x="6521416" y="5292057"/>
                <a:ext cx="3155598" cy="689001"/>
              </a:xfrm>
              <a:prstGeom prst="roundRect">
                <a:avLst/>
              </a:prstGeom>
              <a:noFill/>
              <a:ln w="25400">
                <a:solidFill>
                  <a:srgbClr val="004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E34DAC-3D64-44BD-BC79-403267EF759A}"/>
                  </a:ext>
                </a:extLst>
              </p:cNvPr>
              <p:cNvSpPr txBox="1"/>
              <p:nvPr/>
            </p:nvSpPr>
            <p:spPr>
              <a:xfrm>
                <a:off x="8126849" y="5481743"/>
                <a:ext cx="1550165" cy="317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446">
                  <a:lnSpc>
                    <a:spcPct val="150000"/>
                  </a:lnSpc>
                  <a:defRPr/>
                </a:pPr>
                <a:r>
                  <a:rPr lang="ko-KR" altLang="en-US" sz="1100" dirty="0">
                    <a:solidFill>
                      <a:prstClr val="black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이미지 파일 함께 전송</a:t>
                </a:r>
                <a:endParaRPr lang="en-US" altLang="ko-KR" sz="1100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EBFDD5-75B1-4448-8A85-6C076D6AB78F}"/>
                  </a:ext>
                </a:extLst>
              </p:cNvPr>
              <p:cNvSpPr txBox="1"/>
              <p:nvPr/>
            </p:nvSpPr>
            <p:spPr>
              <a:xfrm>
                <a:off x="6566874" y="5352735"/>
                <a:ext cx="1384562" cy="57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46">
                  <a:lnSpc>
                    <a:spcPct val="150000"/>
                  </a:lnSpc>
                  <a:defRPr/>
                </a:pPr>
                <a:r>
                  <a:rPr lang="ko-KR" altLang="en-US" sz="1100" b="1" dirty="0" err="1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Arial"/>
                    <a:sym typeface="Arial"/>
                  </a:rPr>
                  <a:t>오분류</a:t>
                </a:r>
                <a:r>
                  <a:rPr lang="ko-KR" altLang="en-US" sz="1100" b="1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Arial"/>
                    <a:sym typeface="Arial"/>
                  </a:rPr>
                  <a:t> 기준</a:t>
                </a:r>
                <a:endParaRPr lang="en-US" altLang="ko-KR" sz="1100" b="1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  <a:sym typeface="Arial"/>
                </a:endParaRPr>
              </a:p>
              <a:p>
                <a:pPr marL="228611" indent="-228611" defTabSz="914446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1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Arial"/>
                    <a:sym typeface="Arial"/>
                  </a:rPr>
                  <a:t>확률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Arial"/>
                    <a:sym typeface="Arial"/>
                  </a:rPr>
                  <a:t> 90% 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Arial"/>
                    <a:sym typeface="Arial"/>
                  </a:rPr>
                  <a:t>이하</a:t>
                </a:r>
                <a:endParaRPr lang="en-US" altLang="ko-KR" sz="11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  <a:sym typeface="Arial"/>
                </a:endParaRPr>
              </a:p>
            </p:txBody>
          </p: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C7D9A612-B952-4C56-951C-86422C743A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8358" y="5661430"/>
                <a:ext cx="26850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48FB70-1FA6-47D4-85C1-3B9C7526A464}"/>
                </a:ext>
              </a:extLst>
            </p:cNvPr>
            <p:cNvSpPr txBox="1"/>
            <p:nvPr/>
          </p:nvSpPr>
          <p:spPr>
            <a:xfrm>
              <a:off x="8225887" y="3174273"/>
              <a:ext cx="684803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67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RestAPI</a:t>
              </a:r>
              <a:endParaRPr lang="ko-KR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796A61-0208-47FB-8465-6950BEE0172D}"/>
                </a:ext>
              </a:extLst>
            </p:cNvPr>
            <p:cNvSpPr txBox="1"/>
            <p:nvPr/>
          </p:nvSpPr>
          <p:spPr>
            <a:xfrm>
              <a:off x="8304777" y="4558195"/>
              <a:ext cx="562976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Boto3</a:t>
              </a:r>
              <a:endParaRPr lang="ko-KR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EEC3D7-8F92-4C4E-B0D7-4D60B7CD9313}"/>
                </a:ext>
              </a:extLst>
            </p:cNvPr>
            <p:cNvSpPr txBox="1"/>
            <p:nvPr/>
          </p:nvSpPr>
          <p:spPr>
            <a:xfrm>
              <a:off x="3140469" y="4235251"/>
              <a:ext cx="606256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socket</a:t>
              </a:r>
              <a:endParaRPr lang="ko-KR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FFD6843-1B26-400C-9AB2-F8C2D9481CFF}"/>
                </a:ext>
              </a:extLst>
            </p:cNvPr>
            <p:cNvSpPr/>
            <p:nvPr/>
          </p:nvSpPr>
          <p:spPr>
            <a:xfrm>
              <a:off x="9453279" y="4242170"/>
              <a:ext cx="1749515" cy="6890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61">
                <a:buClr>
                  <a:srgbClr val="000000"/>
                </a:buClr>
              </a:pPr>
              <a:r>
                <a:rPr lang="en-US" altLang="ko-KR" sz="2133" b="1" kern="0" dirty="0">
                  <a:solidFill>
                    <a:prstClr val="black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sym typeface="Arial"/>
                </a:rPr>
                <a:t>S3</a:t>
              </a:r>
              <a:endParaRPr lang="ko-KR" altLang="en-US" sz="2133" b="1" kern="0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A130757-2B52-4E24-827F-1A04F852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800" y="3610349"/>
              <a:ext cx="761797" cy="761797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FB5088A4-C8DD-4B77-A888-09615BEF7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689" y="3405367"/>
              <a:ext cx="1515726" cy="117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CEB2580D-8669-4477-843E-D7EEE4D76E9F}"/>
                </a:ext>
              </a:extLst>
            </p:cNvPr>
            <p:cNvCxnSpPr>
              <a:cxnSpLocks/>
            </p:cNvCxnSpPr>
            <p:nvPr/>
          </p:nvCxnSpPr>
          <p:spPr>
            <a:xfrm>
              <a:off x="8036846" y="4556495"/>
              <a:ext cx="9895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3BA9FDA-19D5-489F-A0BC-51E105EEDA55}"/>
                </a:ext>
              </a:extLst>
            </p:cNvPr>
            <p:cNvCxnSpPr>
              <a:cxnSpLocks/>
            </p:cNvCxnSpPr>
            <p:nvPr/>
          </p:nvCxnSpPr>
          <p:spPr>
            <a:xfrm>
              <a:off x="6606817" y="4080672"/>
              <a:ext cx="143093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7A14205-53EB-4F5B-9E59-BD4671D652F8}"/>
                </a:ext>
              </a:extLst>
            </p:cNvPr>
            <p:cNvCxnSpPr>
              <a:cxnSpLocks/>
            </p:cNvCxnSpPr>
            <p:nvPr/>
          </p:nvCxnSpPr>
          <p:spPr>
            <a:xfrm>
              <a:off x="8036846" y="3587175"/>
              <a:ext cx="0" cy="9869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4CE1AC6-28EB-48F2-A97D-60D75F218927}"/>
                </a:ext>
              </a:extLst>
            </p:cNvPr>
            <p:cNvCxnSpPr>
              <a:cxnSpLocks/>
            </p:cNvCxnSpPr>
            <p:nvPr/>
          </p:nvCxnSpPr>
          <p:spPr>
            <a:xfrm>
              <a:off x="8036846" y="3606377"/>
              <a:ext cx="9895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974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B7B9C7-5CA7-4E6E-95E6-4F4770F9BE93}"/>
              </a:ext>
            </a:extLst>
          </p:cNvPr>
          <p:cNvSpPr/>
          <p:nvPr/>
        </p:nvSpPr>
        <p:spPr>
          <a:xfrm>
            <a:off x="838200" y="1918129"/>
            <a:ext cx="10515600" cy="4238159"/>
          </a:xfrm>
          <a:prstGeom prst="roundRect">
            <a:avLst>
              <a:gd name="adj" fmla="val 40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2429F-E596-4F1F-8905-CC02350522E4}"/>
              </a:ext>
            </a:extLst>
          </p:cNvPr>
          <p:cNvSpPr txBox="1"/>
          <p:nvPr/>
        </p:nvSpPr>
        <p:spPr>
          <a:xfrm>
            <a:off x="900221" y="2604264"/>
            <a:ext cx="1292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Fine Tuning</a:t>
            </a:r>
          </a:p>
          <a:p>
            <a:pPr defTabSz="914446"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(Basic)</a:t>
            </a:r>
            <a:endParaRPr lang="en-US" altLang="ko-KR" sz="16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ECB994-F1EC-4CA6-A454-17E2E85BFE01}"/>
              </a:ext>
            </a:extLst>
          </p:cNvPr>
          <p:cNvCxnSpPr>
            <a:cxnSpLocks/>
          </p:cNvCxnSpPr>
          <p:nvPr/>
        </p:nvCxnSpPr>
        <p:spPr>
          <a:xfrm>
            <a:off x="900222" y="3510193"/>
            <a:ext cx="10420066" cy="0"/>
          </a:xfrm>
          <a:prstGeom prst="line">
            <a:avLst/>
          </a:prstGeom>
          <a:ln w="6350">
            <a:solidFill>
              <a:srgbClr val="668EF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C85A08-6294-4F4B-97ED-332BBBA2501F}"/>
              </a:ext>
            </a:extLst>
          </p:cNvPr>
          <p:cNvSpPr txBox="1"/>
          <p:nvPr/>
        </p:nvSpPr>
        <p:spPr>
          <a:xfrm>
            <a:off x="900221" y="3940145"/>
            <a:ext cx="190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Fine Tuning</a:t>
            </a:r>
          </a:p>
          <a:p>
            <a:pPr defTabSz="914446"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(Train All Params)</a:t>
            </a:r>
            <a:endParaRPr lang="en-US" altLang="ko-KR" sz="16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0A1642-FA3B-4CA3-B3F2-55492CE8ED64}"/>
              </a:ext>
            </a:extLst>
          </p:cNvPr>
          <p:cNvSpPr txBox="1"/>
          <p:nvPr/>
        </p:nvSpPr>
        <p:spPr>
          <a:xfrm>
            <a:off x="900221" y="5276024"/>
            <a:ext cx="156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Image</a:t>
            </a:r>
            <a:endParaRPr lang="en-US" altLang="ko-KR" sz="16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defTabSz="914446"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Augmentation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C1AEE53-E040-4D3F-A952-A04033AD2FD7}"/>
              </a:ext>
            </a:extLst>
          </p:cNvPr>
          <p:cNvCxnSpPr>
            <a:cxnSpLocks/>
          </p:cNvCxnSpPr>
          <p:nvPr/>
        </p:nvCxnSpPr>
        <p:spPr>
          <a:xfrm>
            <a:off x="900222" y="4846074"/>
            <a:ext cx="10420066" cy="0"/>
          </a:xfrm>
          <a:prstGeom prst="line">
            <a:avLst/>
          </a:prstGeom>
          <a:ln w="6350">
            <a:solidFill>
              <a:srgbClr val="668EF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6F857BD-60E4-4097-8A00-06A9C0629DFA}"/>
              </a:ext>
            </a:extLst>
          </p:cNvPr>
          <p:cNvSpPr txBox="1"/>
          <p:nvPr/>
        </p:nvSpPr>
        <p:spPr>
          <a:xfrm>
            <a:off x="2737579" y="2636134"/>
            <a:ext cx="1848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InceptionV3</a:t>
            </a:r>
          </a:p>
          <a:p>
            <a:pPr algn="ctr" defTabSz="914446">
              <a:defRPr/>
            </a:pPr>
            <a:r>
              <a:rPr lang="en-US" altLang="ko-KR" sz="16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77%</a:t>
            </a:r>
            <a:endParaRPr lang="en-US" altLang="ko-KR" sz="16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A97AC-29CB-4B0A-A57E-8D6673C93E80}"/>
              </a:ext>
            </a:extLst>
          </p:cNvPr>
          <p:cNvSpPr txBox="1"/>
          <p:nvPr/>
        </p:nvSpPr>
        <p:spPr>
          <a:xfrm>
            <a:off x="3779952" y="2650936"/>
            <a:ext cx="2417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ception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  <a:p>
            <a:pPr algn="ctr" defTabSz="914446">
              <a:defRPr/>
            </a:pPr>
            <a:r>
              <a:rPr lang="en-US" altLang="ko-KR" sz="16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82%</a:t>
            </a:r>
            <a:endParaRPr lang="en-US" altLang="ko-KR" sz="16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A6EBAC-7C87-4FC9-B81B-4C26B7A5A57A}"/>
              </a:ext>
            </a:extLst>
          </p:cNvPr>
          <p:cNvSpPr txBox="1"/>
          <p:nvPr/>
        </p:nvSpPr>
        <p:spPr>
          <a:xfrm>
            <a:off x="5862752" y="2650936"/>
            <a:ext cx="2417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lang="en-US" altLang="ko-KR" sz="1600" dirty="0" err="1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ception</a:t>
            </a:r>
            <a:endParaRPr lang="en-US" altLang="ko-KR" sz="16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  <a:p>
            <a:pPr algn="ctr" defTabSz="914446">
              <a:defRPr/>
            </a:pPr>
            <a:r>
              <a:rPr lang="en-US" altLang="ko-KR" sz="16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85%</a:t>
            </a:r>
            <a:endParaRPr lang="en-US" altLang="ko-KR" sz="16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1B6C26-7830-4A77-B10E-DCE2E0C99102}"/>
              </a:ext>
            </a:extLst>
          </p:cNvPr>
          <p:cNvSpPr txBox="1"/>
          <p:nvPr/>
        </p:nvSpPr>
        <p:spPr>
          <a:xfrm>
            <a:off x="6668257" y="3971579"/>
            <a:ext cx="241764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US" altLang="ko-KR" sz="1867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lang="en-US" altLang="ko-KR" sz="1867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ception</a:t>
            </a:r>
            <a:endParaRPr lang="en-US" altLang="ko-KR" sz="1867" dirty="0">
              <a:solidFill>
                <a:schemeClr val="tx2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  <a:p>
            <a:pPr algn="ctr" defTabSz="914446">
              <a:defRPr/>
            </a:pPr>
            <a:r>
              <a:rPr lang="en-US" altLang="ko-KR" sz="1867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88%</a:t>
            </a:r>
            <a:endParaRPr lang="en-US" altLang="ko-KR" sz="1867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FACB6F-7CAD-4314-A90E-629C4E9E9E3B}"/>
              </a:ext>
            </a:extLst>
          </p:cNvPr>
          <p:cNvSpPr txBox="1"/>
          <p:nvPr/>
        </p:nvSpPr>
        <p:spPr>
          <a:xfrm>
            <a:off x="6668257" y="5299503"/>
            <a:ext cx="241764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lang="en-US" altLang="ko-KR" sz="1867" dirty="0" err="1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ception</a:t>
            </a:r>
            <a:endParaRPr lang="en-US" altLang="ko-KR" sz="1867" dirty="0">
              <a:solidFill>
                <a:schemeClr val="accent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  <a:p>
            <a:pPr algn="ctr" defTabSz="914446">
              <a:defRPr/>
            </a:pPr>
            <a:r>
              <a:rPr lang="en-US" altLang="ko-KR" sz="1867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89%</a:t>
            </a:r>
            <a:endParaRPr lang="en-US" altLang="ko-KR" sz="1867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88C957-D78A-4126-BC09-6B23E7F190C0}"/>
              </a:ext>
            </a:extLst>
          </p:cNvPr>
          <p:cNvSpPr txBox="1"/>
          <p:nvPr/>
        </p:nvSpPr>
        <p:spPr>
          <a:xfrm>
            <a:off x="9003908" y="3976057"/>
            <a:ext cx="235864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en-US" altLang="ko-KR" sz="1867" dirty="0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lang="en-US" altLang="ko-KR" sz="1867" dirty="0" err="1">
                <a:solidFill>
                  <a:schemeClr val="tx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ception</a:t>
            </a:r>
            <a:endParaRPr lang="en-US" altLang="ko-KR" sz="1867" dirty="0">
              <a:solidFill>
                <a:schemeClr val="tx2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  <a:p>
            <a:pPr algn="ctr" defTabSz="914446">
              <a:defRPr/>
            </a:pPr>
            <a:r>
              <a:rPr lang="en-US" altLang="ko-KR" sz="1867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96%</a:t>
            </a:r>
            <a:endParaRPr lang="en-US" altLang="ko-KR" sz="1867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80E12DA-27DF-4F08-BF2A-53667A2BF94B}"/>
              </a:ext>
            </a:extLst>
          </p:cNvPr>
          <p:cNvSpPr/>
          <p:nvPr/>
        </p:nvSpPr>
        <p:spPr>
          <a:xfrm>
            <a:off x="3350463" y="1927155"/>
            <a:ext cx="1235343" cy="439926"/>
          </a:xfrm>
          <a:prstGeom prst="round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7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8,224</a:t>
            </a:r>
            <a:endParaRPr lang="ko-KR" altLang="en-US" sz="1467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C3C83F8-71AF-4849-8DC5-0A732F8AB104}"/>
              </a:ext>
            </a:extLst>
          </p:cNvPr>
          <p:cNvSpPr/>
          <p:nvPr/>
        </p:nvSpPr>
        <p:spPr>
          <a:xfrm>
            <a:off x="6328459" y="1941660"/>
            <a:ext cx="1235343" cy="439926"/>
          </a:xfrm>
          <a:prstGeom prst="round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7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20,907</a:t>
            </a:r>
            <a:endParaRPr lang="ko-KR" altLang="en-US" sz="1467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CD273F7-D074-4FB8-9AD6-EE59790ED9B7}"/>
              </a:ext>
            </a:extLst>
          </p:cNvPr>
          <p:cNvSpPr/>
          <p:nvPr/>
        </p:nvSpPr>
        <p:spPr>
          <a:xfrm>
            <a:off x="9224092" y="1954129"/>
            <a:ext cx="1235343" cy="439926"/>
          </a:xfrm>
          <a:prstGeom prst="roundRect">
            <a:avLst/>
          </a:prstGeom>
          <a:noFill/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7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35,806</a:t>
            </a:r>
            <a:endParaRPr lang="ko-KR" altLang="en-US" sz="1467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1D9F11-38F9-41A7-A1BF-BF0046B0819D}"/>
              </a:ext>
            </a:extLst>
          </p:cNvPr>
          <p:cNvSpPr txBox="1"/>
          <p:nvPr/>
        </p:nvSpPr>
        <p:spPr>
          <a:xfrm>
            <a:off x="9070830" y="5361604"/>
            <a:ext cx="2224797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>
              <a:defRPr/>
            </a:pPr>
            <a:r>
              <a:rPr lang="en-US" altLang="ko-KR" sz="1867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lang="en-US" altLang="ko-KR" sz="1867" dirty="0" err="1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ception</a:t>
            </a:r>
            <a:endParaRPr lang="en-US" altLang="ko-KR" sz="1867" dirty="0">
              <a:solidFill>
                <a:schemeClr val="tx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  <a:p>
            <a:pPr algn="ctr" defTabSz="914446">
              <a:defRPr/>
            </a:pPr>
            <a:r>
              <a:rPr lang="en-US" altLang="ko-KR" sz="1867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99%</a:t>
            </a:r>
            <a:endParaRPr lang="en-US" altLang="ko-KR" sz="1867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7A0D920-363F-40CB-9EDF-545219126AB1}"/>
              </a:ext>
            </a:extLst>
          </p:cNvPr>
          <p:cNvCxnSpPr>
            <a:cxnSpLocks/>
          </p:cNvCxnSpPr>
          <p:nvPr/>
        </p:nvCxnSpPr>
        <p:spPr>
          <a:xfrm>
            <a:off x="4142124" y="2971800"/>
            <a:ext cx="379076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84EA0A8-B6C1-4999-BB63-3CD8E1B094B3}"/>
              </a:ext>
            </a:extLst>
          </p:cNvPr>
          <p:cNvCxnSpPr>
            <a:cxnSpLocks/>
          </p:cNvCxnSpPr>
          <p:nvPr/>
        </p:nvCxnSpPr>
        <p:spPr>
          <a:xfrm>
            <a:off x="5457571" y="2971800"/>
            <a:ext cx="1008857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3D89015-6C7C-497E-9A80-78A9098C268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071576" y="3235711"/>
            <a:ext cx="371329" cy="59968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156CF07-05E9-47A1-9FF0-1095C43E069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071576" y="3235711"/>
            <a:ext cx="162776" cy="217448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AF5BFCC-8587-49A0-BF3A-2A05BFBBE828}"/>
              </a:ext>
            </a:extLst>
          </p:cNvPr>
          <p:cNvCxnSpPr>
            <a:cxnSpLocks/>
          </p:cNvCxnSpPr>
          <p:nvPr/>
        </p:nvCxnSpPr>
        <p:spPr>
          <a:xfrm>
            <a:off x="8483600" y="4292600"/>
            <a:ext cx="965200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4739190-1865-447B-A86B-EF809E9E728D}"/>
              </a:ext>
            </a:extLst>
          </p:cNvPr>
          <p:cNvCxnSpPr>
            <a:cxnSpLocks/>
          </p:cNvCxnSpPr>
          <p:nvPr/>
        </p:nvCxnSpPr>
        <p:spPr>
          <a:xfrm>
            <a:off x="8483600" y="5613400"/>
            <a:ext cx="965200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358642C2-CBBB-40CF-B31D-1E655D927680}"/>
              </a:ext>
            </a:extLst>
          </p:cNvPr>
          <p:cNvCxnSpPr>
            <a:cxnSpLocks/>
            <a:stCxn id="39" idx="2"/>
            <a:endCxn id="69" idx="0"/>
          </p:cNvCxnSpPr>
          <p:nvPr/>
        </p:nvCxnSpPr>
        <p:spPr>
          <a:xfrm>
            <a:off x="10183229" y="4643034"/>
            <a:ext cx="0" cy="71857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5E0C2DFF-3F96-47E8-B39F-7BDD55844130}"/>
              </a:ext>
            </a:extLst>
          </p:cNvPr>
          <p:cNvSpPr txBox="1"/>
          <p:nvPr/>
        </p:nvSpPr>
        <p:spPr>
          <a:xfrm>
            <a:off x="3677037" y="1675702"/>
            <a:ext cx="58219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IMG</a:t>
            </a:r>
            <a:endParaRPr lang="ko-KR" altLang="en-US" sz="1067" dirty="0">
              <a:solidFill>
                <a:schemeClr val="tx1">
                  <a:lumMod val="50000"/>
                  <a:lumOff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C354C69-3301-4C2A-B53B-841B43CB456E}"/>
              </a:ext>
            </a:extLst>
          </p:cNvPr>
          <p:cNvSpPr txBox="1"/>
          <p:nvPr/>
        </p:nvSpPr>
        <p:spPr>
          <a:xfrm>
            <a:off x="6614737" y="1675702"/>
            <a:ext cx="58219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IMG</a:t>
            </a:r>
            <a:endParaRPr lang="ko-KR" altLang="en-US" sz="1067" dirty="0">
              <a:solidFill>
                <a:schemeClr val="tx1">
                  <a:lumMod val="50000"/>
                  <a:lumOff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F3C812-B108-4E04-9255-6E8F761FEE34}"/>
              </a:ext>
            </a:extLst>
          </p:cNvPr>
          <p:cNvSpPr txBox="1"/>
          <p:nvPr/>
        </p:nvSpPr>
        <p:spPr>
          <a:xfrm>
            <a:off x="9552438" y="1675702"/>
            <a:ext cx="58219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IMG</a:t>
            </a:r>
            <a:endParaRPr lang="ko-KR" altLang="en-US" sz="1067" dirty="0">
              <a:solidFill>
                <a:schemeClr val="tx1">
                  <a:lumMod val="50000"/>
                  <a:lumOff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7EE7292E-B582-4D56-AFF7-6960508597C6}"/>
              </a:ext>
            </a:extLst>
          </p:cNvPr>
          <p:cNvCxnSpPr>
            <a:cxnSpLocks/>
          </p:cNvCxnSpPr>
          <p:nvPr/>
        </p:nvCxnSpPr>
        <p:spPr>
          <a:xfrm>
            <a:off x="2898414" y="2311400"/>
            <a:ext cx="0" cy="3689053"/>
          </a:xfrm>
          <a:prstGeom prst="line">
            <a:avLst/>
          </a:prstGeom>
          <a:ln w="6350">
            <a:solidFill>
              <a:srgbClr val="668EF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6EF3A7B-6A97-4465-B288-A045709328C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분류 및 객체 인식 모델링</a:t>
            </a:r>
          </a:p>
        </p:txBody>
      </p:sp>
      <p:sp>
        <p:nvSpPr>
          <p:cNvPr id="35" name="Google Shape;89;p19">
            <a:extLst>
              <a:ext uri="{FF2B5EF4-FFF2-40B4-BE49-F238E27FC236}">
                <a16:creationId xmlns:a16="http://schemas.microsoft.com/office/drawing/2014/main" id="{091C0F9D-D8F7-48B1-8428-33480F99E1D6}"/>
              </a:ext>
            </a:extLst>
          </p:cNvPr>
          <p:cNvSpPr txBox="1"/>
          <p:nvPr/>
        </p:nvSpPr>
        <p:spPr>
          <a:xfrm>
            <a:off x="5955828" y="960658"/>
            <a:ext cx="4716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 defTabSz="1219261">
              <a:buClr>
                <a:srgbClr val="000000"/>
              </a:buClr>
              <a:defRPr/>
            </a:pPr>
            <a:r>
              <a:rPr lang="en-US" sz="2000" kern="0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7 ExtraBold" panose="020B0803030302020204" pitchFamily="34" charset="-127"/>
                <a:cs typeface="Arial"/>
                <a:sym typeface="Arial"/>
              </a:rPr>
              <a:t>Modeling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7 ExtraBold" panose="020B0803030302020204" pitchFamily="34" charset="-127"/>
              </a:rPr>
              <a:t>History</a:t>
            </a:r>
            <a:endParaRPr sz="3200" kern="0" dirty="0">
              <a:solidFill>
                <a:schemeClr val="bg2">
                  <a:lumMod val="25000"/>
                </a:schemeClr>
              </a:solidFill>
              <a:latin typeface="+mj-lt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214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1DA38BA-4E61-47F5-8DF9-7BD4EFE0189E}"/>
              </a:ext>
            </a:extLst>
          </p:cNvPr>
          <p:cNvSpPr/>
          <p:nvPr/>
        </p:nvSpPr>
        <p:spPr>
          <a:xfrm>
            <a:off x="1041001" y="1574800"/>
            <a:ext cx="10401700" cy="4967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Google Shape;89;p19">
            <a:extLst>
              <a:ext uri="{FF2B5EF4-FFF2-40B4-BE49-F238E27FC236}">
                <a16:creationId xmlns:a16="http://schemas.microsoft.com/office/drawing/2014/main" id="{CD7762D9-55A6-416A-816A-25E58359232F}"/>
              </a:ext>
            </a:extLst>
          </p:cNvPr>
          <p:cNvSpPr txBox="1"/>
          <p:nvPr/>
        </p:nvSpPr>
        <p:spPr>
          <a:xfrm>
            <a:off x="5955828" y="960658"/>
            <a:ext cx="4716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 defTabSz="1219261">
              <a:buClr>
                <a:srgbClr val="000000"/>
              </a:buClr>
              <a:defRPr/>
            </a:pPr>
            <a:r>
              <a:rPr lang="en-US" sz="2000" kern="0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7 ExtraBold" panose="020B0803030302020204" pitchFamily="34" charset="-127"/>
                <a:cs typeface="Arial"/>
                <a:sym typeface="Arial"/>
              </a:rPr>
              <a:t>Modeling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7 ExtraBold" panose="020B0803030302020204" pitchFamily="34" charset="-127"/>
              </a:rPr>
              <a:t>History</a:t>
            </a:r>
            <a:endParaRPr sz="3200" kern="0" dirty="0">
              <a:solidFill>
                <a:schemeClr val="bg2">
                  <a:lumMod val="25000"/>
                </a:schemeClr>
              </a:solidFill>
              <a:latin typeface="+mj-lt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EAFD90-43DE-43E4-9223-2E12B25518C7}"/>
              </a:ext>
            </a:extLst>
          </p:cNvPr>
          <p:cNvGrpSpPr/>
          <p:nvPr/>
        </p:nvGrpSpPr>
        <p:grpSpPr>
          <a:xfrm>
            <a:off x="1727200" y="1920031"/>
            <a:ext cx="9633704" cy="4622389"/>
            <a:chOff x="1123951" y="861146"/>
            <a:chExt cx="18408764" cy="883279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6916AD4-F556-4945-BBC3-ADA94E10ADE1}"/>
                </a:ext>
              </a:extLst>
            </p:cNvPr>
            <p:cNvGrpSpPr/>
            <p:nvPr/>
          </p:nvGrpSpPr>
          <p:grpSpPr>
            <a:xfrm>
              <a:off x="2520950" y="2643476"/>
              <a:ext cx="2244436" cy="6105752"/>
              <a:chOff x="5652655" y="1182049"/>
              <a:chExt cx="1122218" cy="305287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B43DD8D-8520-4043-A419-53E4DCB55652}"/>
                  </a:ext>
                </a:extLst>
              </p:cNvPr>
              <p:cNvSpPr/>
              <p:nvPr/>
            </p:nvSpPr>
            <p:spPr>
              <a:xfrm>
                <a:off x="5652655" y="2065100"/>
                <a:ext cx="1122218" cy="2169825"/>
              </a:xfrm>
              <a:prstGeom prst="rect">
                <a:avLst/>
              </a:prstGeom>
              <a:pattFill prst="ltUpDiag">
                <a:fgClr>
                  <a:schemeClr val="bg1">
                    <a:lumMod val="6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Untrainable</a:t>
                </a:r>
                <a:endParaRPr lang="ko-KR" altLang="en-US" sz="14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9325DEC-E8DA-42DE-A5AB-6A34B0878CC3}"/>
                  </a:ext>
                </a:extLst>
              </p:cNvPr>
              <p:cNvSpPr/>
              <p:nvPr/>
            </p:nvSpPr>
            <p:spPr>
              <a:xfrm>
                <a:off x="5652655" y="1182049"/>
                <a:ext cx="1122218" cy="8199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70C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Trainable</a:t>
                </a:r>
                <a:endParaRPr lang="ko-KR" altLang="en-US" sz="1600" dirty="0">
                  <a:solidFill>
                    <a:srgbClr val="0070C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FC1182-1EF3-49AC-8A16-BF9522F3EB2C}"/>
                </a:ext>
              </a:extLst>
            </p:cNvPr>
            <p:cNvSpPr txBox="1"/>
            <p:nvPr/>
          </p:nvSpPr>
          <p:spPr>
            <a:xfrm>
              <a:off x="1123951" y="6654710"/>
              <a:ext cx="1240309" cy="374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  <a:sym typeface="Arial"/>
                </a:rPr>
                <a:t>Base Layer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9CF0FD-CB97-4CCF-AD9C-808A30CFD1D9}"/>
                </a:ext>
              </a:extLst>
            </p:cNvPr>
            <p:cNvSpPr txBox="1"/>
            <p:nvPr/>
          </p:nvSpPr>
          <p:spPr>
            <a:xfrm>
              <a:off x="1123951" y="3232578"/>
              <a:ext cx="1137229" cy="374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Top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  <a:sym typeface="Arial"/>
                </a:rPr>
                <a:t> Layer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5D5C59D-21C3-4D87-AF94-221EF7DA77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5386" y="5948658"/>
              <a:ext cx="1318328" cy="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34FC1AE-4E95-464E-83DE-377F7BDEEED0}"/>
                </a:ext>
              </a:extLst>
            </p:cNvPr>
            <p:cNvGrpSpPr/>
            <p:nvPr/>
          </p:nvGrpSpPr>
          <p:grpSpPr>
            <a:xfrm>
              <a:off x="6083714" y="2634160"/>
              <a:ext cx="2244436" cy="6092232"/>
              <a:chOff x="7680855" y="1177391"/>
              <a:chExt cx="1122218" cy="304611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92FD22C-49A4-4F04-BA70-F41D4D8D9FCD}"/>
                  </a:ext>
                </a:extLst>
              </p:cNvPr>
              <p:cNvSpPr/>
              <p:nvPr/>
            </p:nvSpPr>
            <p:spPr>
              <a:xfrm>
                <a:off x="7680855" y="1177391"/>
                <a:ext cx="1122218" cy="8199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70C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Trainable</a:t>
                </a:r>
                <a:endParaRPr lang="ko-KR" altLang="en-US" sz="1600" dirty="0">
                  <a:solidFill>
                    <a:srgbClr val="0070C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9CB7D8F-92E0-4374-8AB2-CCA30E2A6B40}"/>
                  </a:ext>
                </a:extLst>
              </p:cNvPr>
              <p:cNvSpPr/>
              <p:nvPr/>
            </p:nvSpPr>
            <p:spPr>
              <a:xfrm>
                <a:off x="7680855" y="2571750"/>
                <a:ext cx="1122218" cy="1651757"/>
              </a:xfrm>
              <a:prstGeom prst="rect">
                <a:avLst/>
              </a:prstGeom>
              <a:pattFill prst="ltUpDiag">
                <a:fgClr>
                  <a:schemeClr val="bg1">
                    <a:lumMod val="6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Untrainable</a:t>
                </a:r>
                <a:endParaRPr lang="ko-KR" altLang="en-US" sz="14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A26876D-301D-48BF-A56B-9CDA1B84F5A1}"/>
                  </a:ext>
                </a:extLst>
              </p:cNvPr>
              <p:cNvSpPr/>
              <p:nvPr/>
            </p:nvSpPr>
            <p:spPr>
              <a:xfrm>
                <a:off x="7680855" y="2065100"/>
                <a:ext cx="1122218" cy="5066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70C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Trainable</a:t>
                </a:r>
                <a:endParaRPr lang="ko-KR" altLang="en-US" sz="1600" dirty="0">
                  <a:solidFill>
                    <a:srgbClr val="0070C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EB9677-9D6F-4BC4-9BA7-8370C400E299}"/>
                </a:ext>
              </a:extLst>
            </p:cNvPr>
            <p:cNvSpPr txBox="1"/>
            <p:nvPr/>
          </p:nvSpPr>
          <p:spPr>
            <a:xfrm>
              <a:off x="2897450" y="8985030"/>
              <a:ext cx="1502189" cy="445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altLang="ko-KR" sz="1067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20 Epochs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45F6CA-CBD0-4421-B879-FC7515AFE204}"/>
                </a:ext>
              </a:extLst>
            </p:cNvPr>
            <p:cNvSpPr txBox="1"/>
            <p:nvPr/>
          </p:nvSpPr>
          <p:spPr>
            <a:xfrm>
              <a:off x="6460211" y="8985030"/>
              <a:ext cx="1502189" cy="445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altLang="ko-KR" sz="1067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</a:t>
              </a:r>
              <a:r>
                <a:rPr lang="en-US" altLang="ko-KR" sz="1067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 Epochs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C97B2CD-B02E-4F21-B053-8B9E7EF46BCC}"/>
                </a:ext>
              </a:extLst>
            </p:cNvPr>
            <p:cNvGrpSpPr/>
            <p:nvPr/>
          </p:nvGrpSpPr>
          <p:grpSpPr>
            <a:xfrm>
              <a:off x="11338580" y="2643476"/>
              <a:ext cx="2244436" cy="6105752"/>
              <a:chOff x="5652655" y="1182049"/>
              <a:chExt cx="1122218" cy="305287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387AEB7-FC65-4800-94DD-4DC80EF47B68}"/>
                  </a:ext>
                </a:extLst>
              </p:cNvPr>
              <p:cNvSpPr/>
              <p:nvPr/>
            </p:nvSpPr>
            <p:spPr>
              <a:xfrm>
                <a:off x="5652655" y="2065100"/>
                <a:ext cx="1122218" cy="2169825"/>
              </a:xfrm>
              <a:prstGeom prst="rect">
                <a:avLst/>
              </a:prstGeom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Untrainable</a:t>
                </a:r>
                <a:endParaRPr lang="ko-KR" altLang="en-US" sz="14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5C46ABB-D9F0-48D6-BF54-8CF410210D9A}"/>
                  </a:ext>
                </a:extLst>
              </p:cNvPr>
              <p:cNvSpPr/>
              <p:nvPr/>
            </p:nvSpPr>
            <p:spPr>
              <a:xfrm>
                <a:off x="5652655" y="1182049"/>
                <a:ext cx="1122218" cy="8199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70C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Trainable</a:t>
                </a:r>
                <a:endParaRPr lang="ko-KR" altLang="en-US" sz="1600" dirty="0">
                  <a:solidFill>
                    <a:srgbClr val="0070C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0CF9B1-64AD-41A6-828B-25998E11C609}"/>
                </a:ext>
              </a:extLst>
            </p:cNvPr>
            <p:cNvSpPr txBox="1"/>
            <p:nvPr/>
          </p:nvSpPr>
          <p:spPr>
            <a:xfrm>
              <a:off x="9941581" y="6654710"/>
              <a:ext cx="1240309" cy="374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  <a:sym typeface="Arial"/>
                </a:rPr>
                <a:t>Base Layer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9CC5F9-3464-4F0C-A84C-D746397A31AF}"/>
                </a:ext>
              </a:extLst>
            </p:cNvPr>
            <p:cNvSpPr txBox="1"/>
            <p:nvPr/>
          </p:nvSpPr>
          <p:spPr>
            <a:xfrm>
              <a:off x="9941581" y="3232578"/>
              <a:ext cx="1137229" cy="374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Top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  <a:sym typeface="Arial"/>
                </a:rPr>
                <a:t> Layer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68674E8-C449-45D4-B61A-6FAFF7DF6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83016" y="5948658"/>
              <a:ext cx="1318328" cy="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DDADEF4-CB20-403F-B0D9-9FF3AD8C8A31}"/>
                </a:ext>
              </a:extLst>
            </p:cNvPr>
            <p:cNvSpPr/>
            <p:nvPr/>
          </p:nvSpPr>
          <p:spPr>
            <a:xfrm>
              <a:off x="14901344" y="2634161"/>
              <a:ext cx="2244436" cy="1639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70C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Trainable</a:t>
              </a:r>
              <a:endParaRPr lang="ko-KR" altLang="en-US" sz="16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474E4C4-2EAC-491B-99EC-4182C7040E87}"/>
                </a:ext>
              </a:extLst>
            </p:cNvPr>
            <p:cNvSpPr/>
            <p:nvPr/>
          </p:nvSpPr>
          <p:spPr>
            <a:xfrm>
              <a:off x="14901344" y="4409577"/>
              <a:ext cx="2244436" cy="43168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70C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Trainable</a:t>
              </a:r>
              <a:endParaRPr lang="ko-KR" altLang="en-US" sz="16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12CB949-6CE3-448F-BB6D-B26EDF82275A}"/>
                </a:ext>
              </a:extLst>
            </p:cNvPr>
            <p:cNvSpPr txBox="1"/>
            <p:nvPr/>
          </p:nvSpPr>
          <p:spPr>
            <a:xfrm>
              <a:off x="11715080" y="8985030"/>
              <a:ext cx="1502189" cy="445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altLang="ko-KR" sz="1067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20 Epochs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726D48-7CD1-4BCB-8E25-0F13F678E6F9}"/>
                </a:ext>
              </a:extLst>
            </p:cNvPr>
            <p:cNvSpPr txBox="1"/>
            <p:nvPr/>
          </p:nvSpPr>
          <p:spPr>
            <a:xfrm>
              <a:off x="15277841" y="8985030"/>
              <a:ext cx="1502189" cy="445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altLang="ko-KR" sz="1067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</a:t>
              </a:r>
              <a:r>
                <a:rPr lang="en-US" altLang="ko-KR" sz="1067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 Epochs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3F91776-8371-4AD9-B25A-3DA1961B5749}"/>
                </a:ext>
              </a:extLst>
            </p:cNvPr>
            <p:cNvSpPr txBox="1"/>
            <p:nvPr/>
          </p:nvSpPr>
          <p:spPr>
            <a:xfrm>
              <a:off x="7874629" y="1510340"/>
              <a:ext cx="3340922" cy="730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ko-KR" altLang="en-US" sz="2133" dirty="0">
                  <a:solidFill>
                    <a:prstClr val="black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색깔 구분 불가</a:t>
              </a:r>
              <a:endParaRPr lang="en-US" altLang="ko-KR" sz="2133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65A86E83-6DD0-46D3-8EF8-8D461BC26886}"/>
                </a:ext>
              </a:extLst>
            </p:cNvPr>
            <p:cNvCxnSpPr>
              <a:cxnSpLocks/>
            </p:cNvCxnSpPr>
            <p:nvPr/>
          </p:nvCxnSpPr>
          <p:spPr>
            <a:xfrm>
              <a:off x="7874629" y="1150188"/>
              <a:ext cx="3514168" cy="2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663B10E-296B-4CDA-A144-882B848EA624}"/>
                </a:ext>
              </a:extLst>
            </p:cNvPr>
            <p:cNvCxnSpPr>
              <a:cxnSpLocks/>
            </p:cNvCxnSpPr>
            <p:nvPr/>
          </p:nvCxnSpPr>
          <p:spPr>
            <a:xfrm>
              <a:off x="9430506" y="2634160"/>
              <a:ext cx="0" cy="7059776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996C20-6199-4BAB-BF17-B8D4207084CB}"/>
                </a:ext>
              </a:extLst>
            </p:cNvPr>
            <p:cNvSpPr txBox="1"/>
            <p:nvPr/>
          </p:nvSpPr>
          <p:spPr>
            <a:xfrm>
              <a:off x="2619993" y="861146"/>
              <a:ext cx="5609117" cy="705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rPr>
                <a:t>Fine Tuning</a:t>
              </a:r>
              <a:r>
                <a:rPr lang="en-US" altLang="ko-KR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(Basic)</a:t>
              </a:r>
              <a:endParaRPr lang="en-US" altLang="ko-KR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345C08-19C3-4A97-9559-859C02657F91}"/>
                </a:ext>
              </a:extLst>
            </p:cNvPr>
            <p:cNvSpPr txBox="1"/>
            <p:nvPr/>
          </p:nvSpPr>
          <p:spPr>
            <a:xfrm>
              <a:off x="9740018" y="873989"/>
              <a:ext cx="9792697" cy="705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Fine Tuning(Train All Params)</a:t>
              </a:r>
              <a:endParaRPr lang="en-US" altLang="ko-KR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00CAEB-35B4-4F25-A5CD-B51669ED1A03}"/>
              </a:ext>
            </a:extLst>
          </p:cNvPr>
          <p:cNvSpPr txBox="1"/>
          <p:nvPr/>
        </p:nvSpPr>
        <p:spPr>
          <a:xfrm>
            <a:off x="5103919" y="1802052"/>
            <a:ext cx="851909" cy="22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85%</a:t>
            </a:r>
            <a:endParaRPr lang="ko-KR" altLang="en-US" sz="10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9F61FF-B699-47F5-9BD3-5ED4DC8E4E3C}"/>
              </a:ext>
            </a:extLst>
          </p:cNvPr>
          <p:cNvSpPr txBox="1"/>
          <p:nvPr/>
        </p:nvSpPr>
        <p:spPr>
          <a:xfrm>
            <a:off x="6747672" y="1774408"/>
            <a:ext cx="851909" cy="22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89%</a:t>
            </a:r>
            <a:endParaRPr lang="ko-KR" altLang="en-US" sz="10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8F824678-F256-4DF2-B4CB-CCA2EBB5CA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분류 및 객체 인식 모델링</a:t>
            </a:r>
          </a:p>
        </p:txBody>
      </p:sp>
    </p:spTree>
    <p:extLst>
      <p:ext uri="{BB962C8B-B14F-4D97-AF65-F5344CB8AC3E}">
        <p14:creationId xmlns:p14="http://schemas.microsoft.com/office/powerpoint/2010/main" val="62745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89;p19">
            <a:extLst>
              <a:ext uri="{FF2B5EF4-FFF2-40B4-BE49-F238E27FC236}">
                <a16:creationId xmlns:a16="http://schemas.microsoft.com/office/drawing/2014/main" id="{5A567FAE-998E-433B-91CF-EAFAB74B50E7}"/>
              </a:ext>
            </a:extLst>
          </p:cNvPr>
          <p:cNvSpPr txBox="1"/>
          <p:nvPr/>
        </p:nvSpPr>
        <p:spPr>
          <a:xfrm>
            <a:off x="5955828" y="960658"/>
            <a:ext cx="4716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 defTabSz="1219261">
              <a:buClr>
                <a:srgbClr val="000000"/>
              </a:buClr>
              <a:defRPr/>
            </a:pPr>
            <a:r>
              <a:rPr lang="en-US" altLang="ko-KR" sz="2000" kern="0" dirty="0">
                <a:solidFill>
                  <a:schemeClr val="bg2">
                    <a:lumMod val="25000"/>
                  </a:schemeClr>
                </a:solidFill>
                <a:latin typeface="+mj-lt"/>
                <a:ea typeface="에스코어 드림 7 ExtraBold" panose="020B0803030302020204" pitchFamily="34" charset="-127"/>
                <a:cs typeface="Arial"/>
                <a:sym typeface="Arial"/>
              </a:rPr>
              <a:t>Performances</a:t>
            </a:r>
            <a:endParaRPr sz="3200" kern="0" dirty="0">
              <a:solidFill>
                <a:schemeClr val="bg2">
                  <a:lumMod val="25000"/>
                </a:schemeClr>
              </a:solidFill>
              <a:latin typeface="+mj-lt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B4A738-AC63-464F-83CF-57AE4B32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92" y="1704806"/>
            <a:ext cx="8793018" cy="3215358"/>
          </a:xfrm>
          <a:prstGeom prst="rect">
            <a:avLst/>
          </a:prstGeom>
          <a:effectLst/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87E553-209A-4886-853F-3842C7DFE826}"/>
              </a:ext>
            </a:extLst>
          </p:cNvPr>
          <p:cNvGrpSpPr/>
          <p:nvPr/>
        </p:nvGrpSpPr>
        <p:grpSpPr>
          <a:xfrm>
            <a:off x="2384993" y="5304267"/>
            <a:ext cx="7378396" cy="1172733"/>
            <a:chOff x="3577489" y="7956400"/>
            <a:chExt cx="11067594" cy="17591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554AC7-A249-44B5-9297-1982941E73D7}"/>
                </a:ext>
              </a:extLst>
            </p:cNvPr>
            <p:cNvSpPr txBox="1"/>
            <p:nvPr/>
          </p:nvSpPr>
          <p:spPr>
            <a:xfrm>
              <a:off x="6320689" y="8536164"/>
              <a:ext cx="8324394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altLang="ko-KR" sz="1600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- Validation	Loss 0.0265	Accuracy</a:t>
              </a:r>
              <a:r>
                <a:rPr lang="ko-KR" altLang="en-US" sz="1600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 </a:t>
              </a:r>
              <a:r>
                <a:rPr lang="en-US" altLang="ko-KR" sz="16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0.9912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9B5A6E-2269-47BA-B196-6BE0054D09CD}"/>
                </a:ext>
              </a:extLst>
            </p:cNvPr>
            <p:cNvSpPr txBox="1"/>
            <p:nvPr/>
          </p:nvSpPr>
          <p:spPr>
            <a:xfrm>
              <a:off x="6320689" y="7956400"/>
              <a:ext cx="8324394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altLang="ko-KR" sz="1600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- Train		Loss 0.0157	Accuracy</a:t>
              </a:r>
              <a:r>
                <a:rPr lang="ko-KR" altLang="en-US" sz="1600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0.9961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6A2D54-4853-4FE5-8D1D-C18455698F3B}"/>
                </a:ext>
              </a:extLst>
            </p:cNvPr>
            <p:cNvSpPr txBox="1"/>
            <p:nvPr/>
          </p:nvSpPr>
          <p:spPr>
            <a:xfrm>
              <a:off x="6320689" y="9109092"/>
              <a:ext cx="800940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altLang="ko-KR" sz="1600" dirty="0">
                  <a:solidFill>
                    <a:prstClr val="black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- Test		Loss		Accuracy </a:t>
              </a:r>
              <a:r>
                <a:rPr lang="en-US" altLang="ko-KR" sz="1600" dirty="0">
                  <a:solidFill>
                    <a:srgbClr val="FF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0.96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1712A-AF06-4F4F-879B-5FEA4B8FAEDD}"/>
                </a:ext>
              </a:extLst>
            </p:cNvPr>
            <p:cNvSpPr txBox="1"/>
            <p:nvPr/>
          </p:nvSpPr>
          <p:spPr>
            <a:xfrm>
              <a:off x="3828390" y="9066063"/>
              <a:ext cx="2343924" cy="50773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defTabSz="914446"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Arial"/>
                  <a:sym typeface="Arial"/>
                </a:rPr>
                <a:t>실제 사용 이미지</a:t>
              </a:r>
              <a:endParaRPr lang="en-US" altLang="ko-KR" sz="12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21322E4-E991-4938-B24F-E37D4EC6EEC5}"/>
                </a:ext>
              </a:extLst>
            </p:cNvPr>
            <p:cNvSpPr/>
            <p:nvPr/>
          </p:nvSpPr>
          <p:spPr>
            <a:xfrm>
              <a:off x="3577489" y="9022374"/>
              <a:ext cx="11052911" cy="693126"/>
            </a:xfrm>
            <a:prstGeom prst="roundRect">
              <a:avLst/>
            </a:prstGeom>
            <a:noFill/>
            <a:ln>
              <a:solidFill>
                <a:srgbClr val="668EF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6F0EF96-5D24-4902-A481-033CFC6EB7B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분류 및 객체 인식 모델링</a:t>
            </a:r>
          </a:p>
        </p:txBody>
      </p:sp>
    </p:spTree>
    <p:extLst>
      <p:ext uri="{BB962C8B-B14F-4D97-AF65-F5344CB8AC3E}">
        <p14:creationId xmlns:p14="http://schemas.microsoft.com/office/powerpoint/2010/main" val="32120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52AC07-592D-449A-BF4C-9B79A9AA6E4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6350" y="2584450"/>
            <a:ext cx="10915650" cy="29781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코로나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19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로 인한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경기 불황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Tahoma" panose="020B0604030504040204" pitchFamily="34" charset="0"/>
              </a:rPr>
              <a:t>오프라인 업체 매출은 </a:t>
            </a:r>
            <a:r>
              <a:rPr lang="ko-KR" altLang="en-US" sz="2400" b="0" i="0" dirty="0">
                <a:solidFill>
                  <a:schemeClr val="bg2">
                    <a:lumMod val="1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회복 추세</a:t>
            </a:r>
            <a:endParaRPr lang="en-US" altLang="ko-KR" sz="2400" b="0" i="0" dirty="0">
              <a:solidFill>
                <a:schemeClr val="bg2">
                  <a:lumMod val="10000"/>
                </a:schemeClr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Tahoma" panose="020B0604030504040204" pitchFamily="34" charset="0"/>
              </a:rPr>
              <a:t>백화점을 제외하고 대형마켓 매출 하락</a:t>
            </a:r>
            <a:endParaRPr lang="en-US" altLang="ko-KR" sz="1600" b="0" i="0" dirty="0">
              <a:solidFill>
                <a:schemeClr val="bg2">
                  <a:lumMod val="10000"/>
                </a:schemeClr>
              </a:solidFill>
              <a:effectLst/>
              <a:latin typeface="Tahoma" panose="020B060403050404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Tahoma" panose="020B0604030504040204" pitchFamily="34" charset="0"/>
              </a:rPr>
              <a:t>편의점 매출 증가</a:t>
            </a:r>
            <a:endParaRPr lang="en-US" altLang="ko-KR" sz="1600" b="0" i="0" dirty="0">
              <a:solidFill>
                <a:schemeClr val="bg2">
                  <a:lumMod val="10000"/>
                </a:schemeClr>
              </a:solidFill>
              <a:effectLst/>
              <a:latin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최저시급 인상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sym typeface="Wingdings" panose="05000000000000000000" pitchFamily="2" charset="2"/>
              </a:rPr>
              <a:t>으로 인한 인건비 증가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solidFill>
                <a:schemeClr val="bg2">
                  <a:lumMod val="1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0925DD1-B0B1-4723-BB73-144B8CFFD3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rgbClr val="0048D7"/>
                </a:solidFill>
              </a:rPr>
              <a:t>개요 및 배경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6ECA148-F8F7-4F7A-9C08-3CA8A27DB579}"/>
              </a:ext>
            </a:extLst>
          </p:cNvPr>
          <p:cNvCxnSpPr/>
          <p:nvPr/>
        </p:nvCxnSpPr>
        <p:spPr>
          <a:xfrm>
            <a:off x="1034985" y="1549400"/>
            <a:ext cx="6127815" cy="0"/>
          </a:xfrm>
          <a:prstGeom prst="line">
            <a:avLst/>
          </a:prstGeom>
          <a:ln>
            <a:solidFill>
              <a:srgbClr val="004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4DDAB9-9C61-475D-86A4-A75E1AF0C67B}"/>
              </a:ext>
            </a:extLst>
          </p:cNvPr>
          <p:cNvGrpSpPr/>
          <p:nvPr/>
        </p:nvGrpSpPr>
        <p:grpSpPr>
          <a:xfrm>
            <a:off x="7289303" y="1865313"/>
            <a:ext cx="3867712" cy="3908424"/>
            <a:chOff x="7289303" y="1865313"/>
            <a:chExt cx="3867712" cy="3908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F2D9A2-8937-43D0-9367-4642A8735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9303" y="1865313"/>
              <a:ext cx="3867712" cy="390842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FFB056-32D7-45B5-A526-60F33E6319D4}"/>
                </a:ext>
              </a:extLst>
            </p:cNvPr>
            <p:cNvSpPr/>
            <p:nvPr/>
          </p:nvSpPr>
          <p:spPr>
            <a:xfrm>
              <a:off x="9264715" y="3468688"/>
              <a:ext cx="850900" cy="1409700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050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9;p19">
            <a:extLst>
              <a:ext uri="{FF2B5EF4-FFF2-40B4-BE49-F238E27FC236}">
                <a16:creationId xmlns:a16="http://schemas.microsoft.com/office/drawing/2014/main" id="{6935B0A1-A722-4EAD-BE6C-5A57A683B78E}"/>
              </a:ext>
            </a:extLst>
          </p:cNvPr>
          <p:cNvSpPr txBox="1"/>
          <p:nvPr/>
        </p:nvSpPr>
        <p:spPr>
          <a:xfrm>
            <a:off x="990600" y="1575710"/>
            <a:ext cx="653251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261">
              <a:buClr>
                <a:srgbClr val="000000"/>
              </a:buClr>
              <a:defRPr/>
            </a:pPr>
            <a:r>
              <a:rPr lang="en-US" sz="3200" kern="0" dirty="0">
                <a:solidFill>
                  <a:schemeClr val="bg2">
                    <a:lumMod val="25000"/>
                  </a:schemeClr>
                </a:solidFill>
                <a:ea typeface="에스코어 드림 7 ExtraBold" panose="020B0803030302020204" pitchFamily="34" charset="-127"/>
                <a:cs typeface="Arial"/>
                <a:sym typeface="Arial"/>
              </a:rPr>
              <a:t>Object Detection Model</a:t>
            </a:r>
            <a:endParaRPr sz="3200" kern="0" dirty="0">
              <a:solidFill>
                <a:schemeClr val="bg2">
                  <a:lumMod val="25000"/>
                </a:schemeClr>
              </a:solidFill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9B3A65-F18C-495D-925D-BC13E3ABDDEF}"/>
              </a:ext>
            </a:extLst>
          </p:cNvPr>
          <p:cNvSpPr txBox="1"/>
          <p:nvPr/>
        </p:nvSpPr>
        <p:spPr>
          <a:xfrm>
            <a:off x="990600" y="2278281"/>
            <a:ext cx="346517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altLang="ko-KR" sz="2133" dirty="0">
                <a:solidFill>
                  <a:schemeClr val="bg1">
                    <a:lumMod val="50000"/>
                  </a:schemeClr>
                </a:solidFill>
                <a:ea typeface="에스코어 드림 3 Light" panose="020B0303030302020204" pitchFamily="34" charset="-127"/>
                <a:cs typeface="Arial"/>
                <a:sym typeface="Arial"/>
              </a:rPr>
              <a:t>Classification Model Issue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89B42-D169-4FAA-B49E-93DDE64D091F}"/>
              </a:ext>
            </a:extLst>
          </p:cNvPr>
          <p:cNvSpPr txBox="1"/>
          <p:nvPr/>
        </p:nvSpPr>
        <p:spPr>
          <a:xfrm>
            <a:off x="1367682" y="3372518"/>
            <a:ext cx="392443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 defTabSz="914446">
              <a:buFont typeface="Arial" panose="020B0604020202020204" pitchFamily="34" charset="0"/>
              <a:buChar char="•"/>
              <a:defRPr/>
            </a:pPr>
            <a:r>
              <a:rPr lang="ko-KR" altLang="en-US" sz="1867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한 번</a:t>
            </a:r>
            <a:r>
              <a:rPr lang="en-US" altLang="ko-KR" sz="1867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(</a:t>
            </a:r>
            <a:r>
              <a:rPr lang="ko-KR" altLang="en-US" sz="1867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한 사진</a:t>
            </a:r>
            <a:r>
              <a:rPr lang="en-US" altLang="ko-KR" sz="1867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)</a:t>
            </a:r>
            <a:r>
              <a:rPr lang="ko-KR" altLang="en-US" sz="1867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에 한 개의 물품만 분류 가능</a:t>
            </a:r>
            <a:endParaRPr lang="en-US" altLang="ko-KR" sz="1867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20B25-6C4D-400D-A88D-026EA385FD94}"/>
              </a:ext>
            </a:extLst>
          </p:cNvPr>
          <p:cNvSpPr txBox="1"/>
          <p:nvPr/>
        </p:nvSpPr>
        <p:spPr>
          <a:xfrm>
            <a:off x="1741933" y="4143494"/>
            <a:ext cx="2129614" cy="39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ko-KR" altLang="en-US" sz="2133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▶ 시간 오래 걸림</a:t>
            </a:r>
            <a:endParaRPr lang="en-US" altLang="ko-KR" sz="2133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605FC-439D-46F0-9CC0-1D4117FDF1AF}"/>
              </a:ext>
            </a:extLst>
          </p:cNvPr>
          <p:cNvSpPr txBox="1"/>
          <p:nvPr/>
        </p:nvSpPr>
        <p:spPr>
          <a:xfrm>
            <a:off x="6973487" y="2543632"/>
            <a:ext cx="3243778" cy="70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>
              <a:defRPr/>
            </a:pPr>
            <a:r>
              <a:rPr lang="ko-KR" altLang="en-US" sz="24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객체 인식 모델 </a:t>
            </a:r>
            <a:endParaRPr lang="en-US" altLang="ko-KR" sz="24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  <a:p>
            <a:pPr algn="ctr" defTabSz="914446">
              <a:defRPr/>
            </a:pPr>
            <a:r>
              <a:rPr lang="en-US" altLang="ko-KR" sz="1867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(YOLO v4 </a:t>
            </a:r>
            <a:r>
              <a:rPr lang="ko-KR" altLang="en-US" sz="1867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모델</a:t>
            </a:r>
            <a:r>
              <a:rPr lang="en-US" altLang="ko-KR" sz="1867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7A91F3-BA66-44D2-A1CA-A9EE59A61E92}"/>
              </a:ext>
            </a:extLst>
          </p:cNvPr>
          <p:cNvSpPr txBox="1"/>
          <p:nvPr/>
        </p:nvSpPr>
        <p:spPr>
          <a:xfrm>
            <a:off x="6723652" y="5525528"/>
            <a:ext cx="3802322" cy="318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altLang="ko-KR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한 번</a:t>
            </a:r>
            <a:r>
              <a:rPr lang="en-US" altLang="ko-KR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한 사진</a:t>
            </a:r>
            <a:r>
              <a:rPr lang="en-US" altLang="ko-KR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에 </a:t>
            </a:r>
            <a:r>
              <a:rPr lang="ko-KR" altLang="en-US" sz="16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여러 개의 물품 분류 가능</a:t>
            </a:r>
            <a:endParaRPr lang="en-US" altLang="ko-KR" sz="16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6C7E7-854A-4E34-AD38-7F95E1264781}"/>
              </a:ext>
            </a:extLst>
          </p:cNvPr>
          <p:cNvSpPr txBox="1"/>
          <p:nvPr/>
        </p:nvSpPr>
        <p:spPr>
          <a:xfrm>
            <a:off x="1367684" y="4786145"/>
            <a:ext cx="2886100" cy="356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4815" indent="-304815" defTabSz="914446">
              <a:buFont typeface="Arial" panose="020B0604020202020204" pitchFamily="34" charset="0"/>
              <a:buChar char="•"/>
              <a:defRPr/>
            </a:pPr>
            <a:r>
              <a:rPr lang="ko-KR" altLang="en-US" sz="1867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/>
                <a:sym typeface="Arial"/>
              </a:rPr>
              <a:t>사진 배경에 따른 영향 多</a:t>
            </a:r>
            <a:endParaRPr lang="en-US" altLang="ko-KR" sz="1867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/>
              <a:sym typeface="Arial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CE0F728-6514-481D-9A93-338FE2665C9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분류 및 객체 인식 모델링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BA2988-F85A-4399-BEC7-ACE132C11B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"/>
          <a:stretch/>
        </p:blipFill>
        <p:spPr>
          <a:xfrm>
            <a:off x="7134025" y="3569053"/>
            <a:ext cx="2402158" cy="163515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62D85D-A0CF-4EB5-8372-DC1B9CC77E54}"/>
              </a:ext>
            </a:extLst>
          </p:cNvPr>
          <p:cNvSpPr/>
          <p:nvPr/>
        </p:nvSpPr>
        <p:spPr>
          <a:xfrm>
            <a:off x="5349241" y="3931582"/>
            <a:ext cx="1348716" cy="791170"/>
          </a:xfrm>
          <a:prstGeom prst="rightArrow">
            <a:avLst>
              <a:gd name="adj1" fmla="val 37741"/>
              <a:gd name="adj2" fmla="val 72429"/>
            </a:avLst>
          </a:prstGeom>
          <a:solidFill>
            <a:srgbClr val="0048D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78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FADE9BC-01E9-4225-A4AC-7FD72C2B1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206" y="2201420"/>
            <a:ext cx="2912364" cy="2912362"/>
          </a:xfrm>
          <a:prstGeom prst="rect">
            <a:avLst/>
          </a:prstGeom>
        </p:spPr>
      </p:pic>
      <p:sp>
        <p:nvSpPr>
          <p:cNvPr id="51" name="Object 20">
            <a:extLst>
              <a:ext uri="{FF2B5EF4-FFF2-40B4-BE49-F238E27FC236}">
                <a16:creationId xmlns:a16="http://schemas.microsoft.com/office/drawing/2014/main" id="{DD6D7BA3-02B7-4D28-B8E2-26F526D6A3C7}"/>
              </a:ext>
            </a:extLst>
          </p:cNvPr>
          <p:cNvSpPr txBox="1"/>
          <p:nvPr/>
        </p:nvSpPr>
        <p:spPr>
          <a:xfrm>
            <a:off x="419550" y="1636424"/>
            <a:ext cx="4500482" cy="51155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67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Model Performance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Object 20">
            <a:extLst>
              <a:ext uri="{FF2B5EF4-FFF2-40B4-BE49-F238E27FC236}">
                <a16:creationId xmlns:a16="http://schemas.microsoft.com/office/drawing/2014/main" id="{B79A80D2-C33E-4D67-83E3-6347696F4018}"/>
              </a:ext>
            </a:extLst>
          </p:cNvPr>
          <p:cNvSpPr txBox="1"/>
          <p:nvPr/>
        </p:nvSpPr>
        <p:spPr>
          <a:xfrm>
            <a:off x="4841011" y="2093626"/>
            <a:ext cx="4110736" cy="51155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67" dirty="0">
                <a:solidFill>
                  <a:schemeClr val="bg2">
                    <a:lumMod val="50000"/>
                  </a:schemeClr>
                </a:solidFill>
                <a:latin typeface="+mn-ea"/>
                <a:cs typeface="에스코어 드림 7 ExtraBold" pitchFamily="34" charset="0"/>
              </a:rPr>
              <a:t>Test</a:t>
            </a:r>
            <a:r>
              <a:rPr lang="ko-KR" altLang="en-US" sz="2267" dirty="0">
                <a:solidFill>
                  <a:schemeClr val="bg2">
                    <a:lumMod val="50000"/>
                  </a:schemeClr>
                </a:solidFill>
                <a:latin typeface="+mn-ea"/>
                <a:cs typeface="에스코어 드림 7 ExtraBold" pitchFamily="34" charset="0"/>
              </a:rPr>
              <a:t> </a:t>
            </a:r>
            <a:r>
              <a:rPr lang="en-US" altLang="ko-KR" sz="2267" dirty="0">
                <a:solidFill>
                  <a:schemeClr val="bg2">
                    <a:lumMod val="50000"/>
                  </a:schemeClr>
                </a:solidFill>
                <a:latin typeface="+mn-ea"/>
                <a:cs typeface="에스코어 드림 7 ExtraBold" pitchFamily="34" charset="0"/>
              </a:rPr>
              <a:t>Performance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FF9F0-D87E-45AD-B663-F240856CDE31}"/>
              </a:ext>
            </a:extLst>
          </p:cNvPr>
          <p:cNvSpPr txBox="1"/>
          <p:nvPr/>
        </p:nvSpPr>
        <p:spPr>
          <a:xfrm>
            <a:off x="9368799" y="3312921"/>
            <a:ext cx="2580477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+mj-ea"/>
                <a:ea typeface="+mj-ea"/>
              </a:rPr>
              <a:t>검출율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  <a:r>
              <a:rPr lang="en-US" altLang="ko-KR" sz="2000" dirty="0">
                <a:solidFill>
                  <a:srgbClr val="FF0000"/>
                </a:solidFill>
                <a:latin typeface="+mj-ea"/>
                <a:ea typeface="+mj-ea"/>
              </a:rPr>
              <a:t>99%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+mj-ea"/>
                <a:ea typeface="+mj-ea"/>
              </a:rPr>
              <a:t>오검출율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: 1%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C340DC51-7FFB-4D86-ACBA-330E81EB5AAA}"/>
              </a:ext>
            </a:extLst>
          </p:cNvPr>
          <p:cNvSpPr/>
          <p:nvPr/>
        </p:nvSpPr>
        <p:spPr>
          <a:xfrm rot="16200000">
            <a:off x="9180221" y="3570384"/>
            <a:ext cx="576967" cy="449377"/>
          </a:xfrm>
          <a:prstGeom prst="downArrow">
            <a:avLst/>
          </a:prstGeom>
          <a:solidFill>
            <a:srgbClr val="66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FF35C2-A679-4932-85F7-A13909A0E946}"/>
              </a:ext>
            </a:extLst>
          </p:cNvPr>
          <p:cNvSpPr txBox="1"/>
          <p:nvPr/>
        </p:nvSpPr>
        <p:spPr>
          <a:xfrm>
            <a:off x="5355477" y="4869970"/>
            <a:ext cx="2949882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&gt; </a:t>
            </a:r>
            <a:r>
              <a:rPr lang="ko-KR" altLang="en-US" sz="1200" dirty="0">
                <a:latin typeface="+mn-ea"/>
              </a:rPr>
              <a:t>이미지 </a:t>
            </a:r>
            <a:r>
              <a:rPr lang="en-US" altLang="ko-KR" sz="1200" dirty="0">
                <a:latin typeface="+mn-ea"/>
              </a:rPr>
              <a:t>100</a:t>
            </a:r>
            <a:r>
              <a:rPr lang="ko-KR" altLang="en-US" sz="1200" dirty="0">
                <a:latin typeface="+mn-ea"/>
              </a:rPr>
              <a:t>장</a:t>
            </a:r>
            <a:endParaRPr lang="en-US" altLang="ko-KR" sz="12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&gt; </a:t>
            </a:r>
            <a:r>
              <a:rPr lang="ko-KR" altLang="en-US" sz="1200" dirty="0">
                <a:latin typeface="+mn-ea"/>
              </a:rPr>
              <a:t>이미지당 아이템 </a:t>
            </a:r>
            <a:r>
              <a:rPr lang="en-US" altLang="ko-KR" sz="1200" dirty="0">
                <a:latin typeface="+mn-ea"/>
              </a:rPr>
              <a:t>2 ~ 5</a:t>
            </a:r>
            <a:r>
              <a:rPr lang="ko-KR" altLang="en-US" sz="1200" dirty="0">
                <a:latin typeface="+mn-ea"/>
              </a:rPr>
              <a:t>개</a:t>
            </a:r>
            <a:endParaRPr lang="en-US" altLang="ko-KR" sz="12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&gt; </a:t>
            </a:r>
            <a:r>
              <a:rPr lang="ko-KR" altLang="en-US" sz="1200" dirty="0">
                <a:latin typeface="+mn-ea"/>
              </a:rPr>
              <a:t>겹치지 않도록 가지런히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87668AA-471B-40A7-ADD0-AD43A46EE681}"/>
              </a:ext>
            </a:extLst>
          </p:cNvPr>
          <p:cNvSpPr/>
          <p:nvPr/>
        </p:nvSpPr>
        <p:spPr>
          <a:xfrm>
            <a:off x="4840472" y="2618638"/>
            <a:ext cx="4110737" cy="2184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4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>
              <a:buClr>
                <a:srgbClr val="000000"/>
              </a:buClr>
              <a:defRPr/>
            </a:pPr>
            <a:endParaRPr lang="ko-KR" altLang="en-US" sz="1333" b="1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39E2E-1D6B-4478-AA9B-1B296DCE5D79}"/>
              </a:ext>
            </a:extLst>
          </p:cNvPr>
          <p:cNvSpPr txBox="1"/>
          <p:nvPr/>
        </p:nvSpPr>
        <p:spPr>
          <a:xfrm>
            <a:off x="7124331" y="3604456"/>
            <a:ext cx="80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......</a:t>
            </a:r>
            <a:endParaRPr lang="ko-KR" altLang="en-US" sz="16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91D8C2-04C7-4B76-9A3B-4C60F07346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219" y="3025039"/>
            <a:ext cx="1042253" cy="7989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4B8DBA-3EC5-432F-9828-8B745A7CD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219" y="3812332"/>
            <a:ext cx="1042253" cy="7816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4AA0BE-689B-49F0-A94B-8630B494A8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22" y="3795073"/>
            <a:ext cx="1042253" cy="7989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02939C-D345-472A-9B29-03C32B9043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71" y="3025039"/>
            <a:ext cx="1042253" cy="798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E1E000-34E0-41BA-AD43-ABB160997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22" y="3025038"/>
            <a:ext cx="1042253" cy="7816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06917D-6022-45D2-B603-B7676C2E60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875" y="3812331"/>
            <a:ext cx="1042253" cy="781689"/>
          </a:xfrm>
          <a:prstGeom prst="rect">
            <a:avLst/>
          </a:prstGeom>
        </p:spPr>
      </p:pic>
      <p:sp>
        <p:nvSpPr>
          <p:cNvPr id="38" name="Object 20">
            <a:extLst>
              <a:ext uri="{FF2B5EF4-FFF2-40B4-BE49-F238E27FC236}">
                <a16:creationId xmlns:a16="http://schemas.microsoft.com/office/drawing/2014/main" id="{0DB38E43-BA45-4BE5-8DBE-BC6D01EFDF5D}"/>
              </a:ext>
            </a:extLst>
          </p:cNvPr>
          <p:cNvSpPr txBox="1"/>
          <p:nvPr/>
        </p:nvSpPr>
        <p:spPr>
          <a:xfrm>
            <a:off x="6037741" y="2701482"/>
            <a:ext cx="1890154" cy="2045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33" dirty="0">
                <a:solidFill>
                  <a:schemeClr val="bg2">
                    <a:lumMod val="50000"/>
                  </a:schemeClr>
                </a:solidFill>
                <a:cs typeface="에스코어 드림 7 ExtraBold" pitchFamily="34" charset="0"/>
              </a:rPr>
              <a:t>Test</a:t>
            </a:r>
            <a:r>
              <a:rPr lang="ko-KR" altLang="en-US" sz="1333" dirty="0">
                <a:solidFill>
                  <a:schemeClr val="bg2">
                    <a:lumMod val="50000"/>
                  </a:schemeClr>
                </a:solidFill>
                <a:cs typeface="에스코어 드림 7 ExtraBold" pitchFamily="34" charset="0"/>
              </a:rPr>
              <a:t> </a:t>
            </a:r>
            <a:r>
              <a:rPr lang="en-US" altLang="ko-KR" sz="1333" dirty="0">
                <a:solidFill>
                  <a:schemeClr val="bg2">
                    <a:lumMod val="50000"/>
                  </a:schemeClr>
                </a:solidFill>
                <a:cs typeface="에스코어 드림 7 ExtraBold" pitchFamily="34" charset="0"/>
              </a:rPr>
              <a:t>Dataset</a:t>
            </a:r>
            <a:endParaRPr lang="en-US" sz="1333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BDA1E-0B7A-47EC-9B57-BF12BBB7D18E}"/>
              </a:ext>
            </a:extLst>
          </p:cNvPr>
          <p:cNvSpPr txBox="1"/>
          <p:nvPr/>
        </p:nvSpPr>
        <p:spPr>
          <a:xfrm>
            <a:off x="1145788" y="5381666"/>
            <a:ext cx="27432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67" dirty="0" err="1">
                <a:latin typeface="+mn-ea"/>
              </a:rPr>
              <a:t>mAP</a:t>
            </a:r>
            <a:r>
              <a:rPr lang="en-US" altLang="ko-KR" sz="1867" dirty="0">
                <a:latin typeface="+mn-ea"/>
              </a:rPr>
              <a:t> : </a:t>
            </a:r>
            <a:r>
              <a:rPr lang="en-US" altLang="ko-KR" sz="1867" dirty="0">
                <a:solidFill>
                  <a:srgbClr val="FF0000"/>
                </a:solidFill>
                <a:latin typeface="+mn-ea"/>
              </a:rPr>
              <a:t>99.97%</a:t>
            </a:r>
          </a:p>
          <a:p>
            <a:pPr algn="ctr"/>
            <a:r>
              <a:rPr lang="ko-KR" altLang="en-US" sz="1867" dirty="0">
                <a:latin typeface="+mn-ea"/>
              </a:rPr>
              <a:t>학습 소요 시간 </a:t>
            </a:r>
            <a:r>
              <a:rPr lang="en-US" altLang="ko-KR" sz="1867" dirty="0">
                <a:latin typeface="+mn-ea"/>
              </a:rPr>
              <a:t>: 8</a:t>
            </a:r>
            <a:r>
              <a:rPr lang="ko-KR" altLang="en-US" sz="1867" dirty="0">
                <a:latin typeface="+mn-ea"/>
              </a:rPr>
              <a:t>시간 </a:t>
            </a:r>
            <a:endParaRPr lang="en-US" altLang="ko-KR" sz="1867" dirty="0">
              <a:latin typeface="+mn-ea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E7CE0A01-D35E-46A5-8683-5C4B4F49318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분류 및 객체 인식 모델링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ACCDAC-217C-494D-AB7F-52DDFA6318A1}"/>
              </a:ext>
            </a:extLst>
          </p:cNvPr>
          <p:cNvCxnSpPr>
            <a:cxnSpLocks/>
          </p:cNvCxnSpPr>
          <p:nvPr/>
        </p:nvCxnSpPr>
        <p:spPr>
          <a:xfrm>
            <a:off x="4469865" y="1718816"/>
            <a:ext cx="0" cy="404787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31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0">
            <a:extLst>
              <a:ext uri="{FF2B5EF4-FFF2-40B4-BE49-F238E27FC236}">
                <a16:creationId xmlns:a16="http://schemas.microsoft.com/office/drawing/2014/main" id="{DD6D7BA3-02B7-4D28-B8E2-26F526D6A3C7}"/>
              </a:ext>
            </a:extLst>
          </p:cNvPr>
          <p:cNvSpPr txBox="1"/>
          <p:nvPr/>
        </p:nvSpPr>
        <p:spPr>
          <a:xfrm>
            <a:off x="914401" y="584200"/>
            <a:ext cx="2943223" cy="51155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2267" dirty="0">
                <a:solidFill>
                  <a:srgbClr val="668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 v4 Demo</a:t>
            </a:r>
            <a:endParaRPr 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25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6845" y="1306691"/>
            <a:ext cx="6206639" cy="2631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1600" kern="0" spc="-67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itchFamily="34" charset="0"/>
              </a:rPr>
              <a:t>7</a:t>
            </a:r>
            <a:r>
              <a:rPr lang="ko-KR" altLang="en-US" sz="1600" kern="0" spc="-67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itchFamily="34" charset="0"/>
              </a:rPr>
              <a:t>조 스마트 무인 계산대</a:t>
            </a:r>
            <a:endParaRPr lang="en-US" sz="1600" kern="0" spc="-67" dirty="0">
              <a:solidFill>
                <a:srgbClr val="FFFF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에스코어 드림 6 Bold" pitchFamily="34" charset="0"/>
            </a:endParaRPr>
          </a:p>
          <a:p>
            <a:pPr algn="r"/>
            <a:endParaRPr lang="en-US" sz="1600" kern="0" spc="-67" dirty="0">
              <a:solidFill>
                <a:srgbClr val="FFFFFF"/>
              </a:solidFill>
              <a:latin typeface="에스코어 드림 6 Bold" pitchFamily="34" charset="0"/>
              <a:cs typeface="에스코어 드림 6 Bold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4270" kern="0" spc="6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BIG DATA</a:t>
            </a:r>
          </a:p>
          <a:p>
            <a:pPr algn="r">
              <a:lnSpc>
                <a:spcPct val="150000"/>
              </a:lnSpc>
            </a:pPr>
            <a:r>
              <a:rPr lang="ko-KR" altLang="en-US" sz="3600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데이터와 연관분석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34289" y="4604497"/>
            <a:ext cx="2414806" cy="274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00" b="1" dirty="0">
                <a:solidFill>
                  <a:srgbClr val="FFFFFF"/>
                </a:solidFill>
                <a:latin typeface="에스코어 드림 5 Medium" pitchFamily="34" charset="0"/>
                <a:cs typeface="에스코어 드림 5 Medium" pitchFamily="34" charset="0"/>
              </a:rPr>
              <a:t>ABOUT PROJECT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8488678" y="5030804"/>
            <a:ext cx="2414806" cy="14339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>
              <a:lnSpc>
                <a:spcPct val="200000"/>
              </a:lnSpc>
            </a:pPr>
            <a:r>
              <a:rPr lang="en-US" altLang="ko-KR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- </a:t>
            </a:r>
            <a:r>
              <a:rPr lang="ko-KR" altLang="en-US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제품 정보 수집 및 </a:t>
            </a:r>
            <a:r>
              <a:rPr lang="ko-KR" altLang="en-US" sz="933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전처리</a:t>
            </a:r>
            <a:endParaRPr lang="ko-KR" altLang="en-US" sz="933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 pitchFamily="34" charset="0"/>
            </a:endParaRPr>
          </a:p>
          <a:p>
            <a:pPr algn="r">
              <a:lnSpc>
                <a:spcPct val="200000"/>
              </a:lnSpc>
            </a:pPr>
            <a:r>
              <a:rPr lang="en-US" altLang="ko-KR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- </a:t>
            </a:r>
            <a:r>
              <a:rPr lang="ko-KR" altLang="en-US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이미지 데이터 수집 및 </a:t>
            </a:r>
            <a:r>
              <a:rPr lang="ko-KR" altLang="en-US" sz="933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전처리</a:t>
            </a:r>
            <a:endParaRPr lang="ko-KR" altLang="en-US" sz="933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 pitchFamily="34" charset="0"/>
            </a:endParaRPr>
          </a:p>
          <a:p>
            <a:pPr algn="r">
              <a:lnSpc>
                <a:spcPct val="200000"/>
              </a:lnSpc>
            </a:pPr>
            <a:r>
              <a:rPr lang="en-US" altLang="ko-KR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- </a:t>
            </a:r>
            <a:r>
              <a:rPr lang="ko-KR" altLang="en-US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연관분석 활용한 마케팅</a:t>
            </a:r>
            <a:endParaRPr 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3CDDBF-3C3A-4591-A800-A72781026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17" y="4706095"/>
            <a:ext cx="1149826" cy="114982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15F9D9-A865-49CC-B444-B15C7458A148}"/>
              </a:ext>
            </a:extLst>
          </p:cNvPr>
          <p:cNvCxnSpPr>
            <a:cxnSpLocks/>
          </p:cNvCxnSpPr>
          <p:nvPr/>
        </p:nvCxnSpPr>
        <p:spPr>
          <a:xfrm>
            <a:off x="5493284" y="3808188"/>
            <a:ext cx="541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9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861" y="4665343"/>
            <a:ext cx="5498107" cy="5147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sp>
        <p:nvSpPr>
          <p:cNvPr id="30" name="Object 8"/>
          <p:cNvSpPr txBox="1"/>
          <p:nvPr/>
        </p:nvSpPr>
        <p:spPr>
          <a:xfrm>
            <a:off x="5594330" y="1142558"/>
            <a:ext cx="4927600" cy="51155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+mn-ea"/>
                <a:cs typeface="에스코어 드림 7 ExtraBold" pitchFamily="34" charset="0"/>
              </a:rPr>
              <a:t>제품 정보 크롤링 및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+mn-ea"/>
                <a:cs typeface="에스코어 드림 7 ExtraBold" pitchFamily="34" charset="0"/>
              </a:rPr>
              <a:t>DB 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+mn-ea"/>
                <a:cs typeface="에스코어 드림 7 ExtraBold" pitchFamily="34" charset="0"/>
              </a:rPr>
              <a:t>삽입</a:t>
            </a:r>
            <a:endParaRPr lang="en-US" sz="11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2" name="Object 29"/>
          <p:cNvSpPr txBox="1"/>
          <p:nvPr/>
        </p:nvSpPr>
        <p:spPr>
          <a:xfrm>
            <a:off x="863600" y="1661695"/>
            <a:ext cx="5740400" cy="3534610"/>
          </a:xfrm>
          <a:prstGeom prst="rect">
            <a:avLst/>
          </a:prstGeom>
          <a:noFill/>
        </p:spPr>
        <p:txBody>
          <a:bodyPr wrap="square" rtlCol="0"/>
          <a:lstStyle/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rgbClr val="4E4E4E"/>
                </a:solidFill>
                <a:latin typeface="+mn-ea"/>
              </a:rPr>
              <a:t>CU </a:t>
            </a:r>
            <a:r>
              <a:rPr lang="ko-KR" altLang="en-US" sz="1867" dirty="0">
                <a:solidFill>
                  <a:srgbClr val="4E4E4E"/>
                </a:solidFill>
                <a:latin typeface="+mn-ea"/>
              </a:rPr>
              <a:t>홈페이지 상품소개 페이지 </a:t>
            </a:r>
            <a:r>
              <a:rPr lang="ko-KR" altLang="en-US" sz="1867" dirty="0" err="1">
                <a:solidFill>
                  <a:srgbClr val="4E4E4E"/>
                </a:solidFill>
                <a:latin typeface="+mn-ea"/>
              </a:rPr>
              <a:t>크롤링</a:t>
            </a:r>
            <a:endParaRPr lang="en-US" altLang="ko-KR" sz="2133" dirty="0">
              <a:solidFill>
                <a:srgbClr val="4E4E4E"/>
              </a:solidFill>
              <a:latin typeface="+mn-ea"/>
            </a:endParaRPr>
          </a:p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dirty="0">
                <a:solidFill>
                  <a:srgbClr val="4E4E4E"/>
                </a:solidFill>
                <a:latin typeface="+mn-ea"/>
              </a:rPr>
              <a:t>전처리 후 </a:t>
            </a:r>
            <a:r>
              <a:rPr lang="en-US" altLang="ko-KR" sz="1867" dirty="0">
                <a:solidFill>
                  <a:srgbClr val="4E4E4E"/>
                </a:solidFill>
                <a:latin typeface="+mn-ea"/>
              </a:rPr>
              <a:t>Item_info </a:t>
            </a:r>
            <a:r>
              <a:rPr lang="ko-KR" altLang="en-US" sz="1867" dirty="0">
                <a:solidFill>
                  <a:srgbClr val="4E4E4E"/>
                </a:solidFill>
                <a:latin typeface="+mn-ea"/>
              </a:rPr>
              <a:t>테이블에 삽입</a:t>
            </a:r>
            <a:endParaRPr lang="en-US" altLang="ko-KR" sz="1867" dirty="0">
              <a:solidFill>
                <a:srgbClr val="4E4E4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133" dirty="0">
              <a:solidFill>
                <a:srgbClr val="4E4E4E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3573" b="2558"/>
          <a:stretch/>
        </p:blipFill>
        <p:spPr>
          <a:xfrm>
            <a:off x="1077802" y="2664712"/>
            <a:ext cx="4173190" cy="33873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r="43700" b="20277"/>
          <a:stretch/>
        </p:blipFill>
        <p:spPr>
          <a:xfrm>
            <a:off x="5952422" y="1939570"/>
            <a:ext cx="4752484" cy="41426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7581900" y="2427058"/>
            <a:ext cx="3121308" cy="156623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64D057DC-1933-46EB-893F-60A21846935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데이터와 연관분석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1760270" y="1721530"/>
            <a:ext cx="2189431" cy="47874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마이쮸딸기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다이제초코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아몬드빼빼</a:t>
            </a:r>
            <a:r>
              <a:rPr lang="ko-KR" altLang="en-US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로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초코빼빼로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칠성사이다캔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스니커즈땅콩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씨리얼오트컵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자일리톨용기껌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쥬시후레쉬스틱팩껌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츄파춥스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드림카카오72%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칸쵸컵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코카콜라캔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코카콜라제로캔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크런키더블크런치바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페레로로쉐5구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프링글스_오리지날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허쉬밀크초콜릿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허쉬쿠앤크초콜릿</a:t>
            </a:r>
            <a:endParaRPr lang="en-US" altLang="ko-KR" sz="1300" dirty="0">
              <a:solidFill>
                <a:srgbClr val="000000"/>
              </a:solidFill>
              <a:latin typeface="+mn-ea"/>
              <a:cs typeface="Courier New" panose="02070309020205020404" pitchFamily="49" charset="0"/>
            </a:endParaRPr>
          </a:p>
          <a:p>
            <a:pPr marL="304815" indent="-304815" defTabSz="60963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300" dirty="0" err="1">
                <a:solidFill>
                  <a:srgbClr val="000000"/>
                </a:solidFill>
                <a:latin typeface="+mn-ea"/>
                <a:cs typeface="Courier New" panose="02070309020205020404" pitchFamily="49" charset="0"/>
              </a:rPr>
              <a:t>홀스레몬맛</a:t>
            </a:r>
            <a:endParaRPr lang="ko-KR" altLang="ko-KR" sz="13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7070"/>
          <a:stretch/>
        </p:blipFill>
        <p:spPr>
          <a:xfrm>
            <a:off x="5209150" y="1991860"/>
            <a:ext cx="5344550" cy="397998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90ECF0A-E00B-486C-99E0-6F674372E21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데이터와 연관분석</a:t>
            </a:r>
          </a:p>
        </p:txBody>
      </p:sp>
    </p:spTree>
    <p:extLst>
      <p:ext uri="{BB962C8B-B14F-4D97-AF65-F5344CB8AC3E}">
        <p14:creationId xmlns:p14="http://schemas.microsoft.com/office/powerpoint/2010/main" val="280587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519" y="1738654"/>
            <a:ext cx="4120982" cy="44043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7" name="Object 8"/>
          <p:cNvSpPr txBox="1"/>
          <p:nvPr/>
        </p:nvSpPr>
        <p:spPr>
          <a:xfrm>
            <a:off x="6949693" y="703420"/>
            <a:ext cx="3544734" cy="51155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2933" dirty="0">
                <a:solidFill>
                  <a:srgbClr val="0048D7"/>
                </a:solidFill>
                <a:latin typeface="+mj-lt"/>
                <a:ea typeface="에스코어 드림 7 ExtraBold" panose="020B0803030302020204" pitchFamily="34" charset="-127"/>
                <a:cs typeface="에스코어 드림 7 ExtraBold" pitchFamily="34" charset="0"/>
              </a:rPr>
              <a:t>Open CV</a:t>
            </a:r>
            <a:endParaRPr lang="en-US" sz="1867" dirty="0">
              <a:solidFill>
                <a:srgbClr val="0048D7"/>
              </a:solidFill>
              <a:latin typeface="+mj-lt"/>
              <a:ea typeface="에스코어 드림 7 ExtraBold" panose="020B0803030302020204" pitchFamily="34" charset="-127"/>
            </a:endParaRPr>
          </a:p>
        </p:txBody>
      </p:sp>
      <p:sp>
        <p:nvSpPr>
          <p:cNvPr id="28" name="Object 29"/>
          <p:cNvSpPr txBox="1"/>
          <p:nvPr/>
        </p:nvSpPr>
        <p:spPr>
          <a:xfrm>
            <a:off x="1055534" y="1701800"/>
            <a:ext cx="574040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각 제품당 </a:t>
            </a:r>
            <a:r>
              <a:rPr lang="en-US" altLang="ko-KR" sz="16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1800</a:t>
            </a:r>
            <a:r>
              <a:rPr lang="ko-KR" altLang="en-US" sz="16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장의 이미지 데이터</a:t>
            </a:r>
            <a:endParaRPr lang="en-US" altLang="ko-KR" sz="1600" dirty="0">
              <a:solidFill>
                <a:srgbClr val="4E4E4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4E4E4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윤곽선 검출 </a:t>
            </a:r>
            <a:r>
              <a:rPr lang="en-US" altLang="ko-KR" sz="1600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-&gt; trimming -&gt; YOLO labeling</a:t>
            </a:r>
          </a:p>
          <a:p>
            <a:endParaRPr lang="en-US" altLang="ko-KR" sz="1333" dirty="0">
              <a:solidFill>
                <a:srgbClr val="4E4E4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9" t="6295" r="17316" b="23448"/>
          <a:stretch/>
        </p:blipFill>
        <p:spPr>
          <a:xfrm>
            <a:off x="1055535" y="2805155"/>
            <a:ext cx="3880869" cy="2686755"/>
          </a:xfrm>
          <a:prstGeom prst="rect">
            <a:avLst/>
          </a:prstGeom>
          <a:effectLst/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57872" y="2202817"/>
            <a:ext cx="2686755" cy="3891432"/>
          </a:xfrm>
          <a:prstGeom prst="rect">
            <a:avLst/>
          </a:prstGeom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58" b="10251"/>
          <a:stretch/>
        </p:blipFill>
        <p:spPr>
          <a:xfrm>
            <a:off x="1183475" y="2975743"/>
            <a:ext cx="3880870" cy="2686755"/>
          </a:xfrm>
          <a:prstGeom prst="rect">
            <a:avLst/>
          </a:prstGeom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993767" y="2549273"/>
            <a:ext cx="2686755" cy="38808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0" b="15125"/>
          <a:stretch/>
        </p:blipFill>
        <p:spPr>
          <a:xfrm>
            <a:off x="1780532" y="3444859"/>
            <a:ext cx="3880869" cy="2686755"/>
          </a:xfrm>
          <a:prstGeom prst="rect">
            <a:avLst/>
          </a:prstGeom>
          <a:effectLst/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001" y="3572799"/>
            <a:ext cx="3880869" cy="2686756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A04DB3-0E8B-433B-BC64-EF2FB1C3FAD3}"/>
              </a:ext>
            </a:extLst>
          </p:cNvPr>
          <p:cNvSpPr txBox="1"/>
          <p:nvPr/>
        </p:nvSpPr>
        <p:spPr>
          <a:xfrm>
            <a:off x="4450897" y="126192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7 ExtraBold" pitchFamily="34" charset="0"/>
              </a:rPr>
              <a:t>이미지 데이터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에스코어 드림 7 ExtraBold" pitchFamily="34" charset="0"/>
              </a:rPr>
              <a:t>전처리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64EE13D0-CCF8-4421-8174-B946897F61D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데이터와 연관분석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27231" b="24262"/>
          <a:stretch/>
        </p:blipFill>
        <p:spPr>
          <a:xfrm>
            <a:off x="914400" y="3022600"/>
            <a:ext cx="4775200" cy="2946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r="49147" b="46072"/>
          <a:stretch/>
        </p:blipFill>
        <p:spPr>
          <a:xfrm>
            <a:off x="1111656" y="3078162"/>
            <a:ext cx="4724400" cy="2946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b="14702"/>
          <a:stretch/>
        </p:blipFill>
        <p:spPr>
          <a:xfrm>
            <a:off x="6501587" y="1790700"/>
            <a:ext cx="4884575" cy="4549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7262095" y="1144527"/>
            <a:ext cx="513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연관분석 데이터 전처리 </a:t>
            </a:r>
          </a:p>
        </p:txBody>
      </p:sp>
      <p:sp>
        <p:nvSpPr>
          <p:cNvPr id="16" name="Object 29"/>
          <p:cNvSpPr txBox="1"/>
          <p:nvPr/>
        </p:nvSpPr>
        <p:spPr>
          <a:xfrm>
            <a:off x="906624" y="1747044"/>
            <a:ext cx="5740400" cy="6858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rgbClr val="4E4E4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Kaggle</a:t>
            </a:r>
            <a:r>
              <a:rPr lang="en-US" altLang="ko-KR" sz="1867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: Grocery product</a:t>
            </a:r>
            <a:r>
              <a:rPr lang="ko-KR" altLang="en-US" sz="1867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데이터 활용</a:t>
            </a:r>
            <a:endParaRPr lang="en-US" altLang="ko-KR" sz="1867" dirty="0">
              <a:solidFill>
                <a:srgbClr val="4E4E4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Sales_history </a:t>
            </a:r>
            <a:r>
              <a:rPr lang="ko-KR" altLang="en-US" sz="1867" dirty="0">
                <a:solidFill>
                  <a:srgbClr val="4E4E4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테이블에 데이터 삽입</a:t>
            </a:r>
            <a:endParaRPr lang="en-US" altLang="ko-KR" sz="1867" dirty="0">
              <a:solidFill>
                <a:srgbClr val="4E4E4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C1AB09B-44C0-4CAF-B7A8-76CFBF448EA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데이터와 연관분석</a:t>
            </a:r>
          </a:p>
        </p:txBody>
      </p:sp>
    </p:spTree>
    <p:extLst>
      <p:ext uri="{BB962C8B-B14F-4D97-AF65-F5344CB8AC3E}">
        <p14:creationId xmlns:p14="http://schemas.microsoft.com/office/powerpoint/2010/main" val="388509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445764" y="1173956"/>
            <a:ext cx="1693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Grouped Matrix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58858A-8BD6-4FB5-95AD-ED8EF0C73EC2}"/>
              </a:ext>
            </a:extLst>
          </p:cNvPr>
          <p:cNvGrpSpPr/>
          <p:nvPr/>
        </p:nvGrpSpPr>
        <p:grpSpPr>
          <a:xfrm>
            <a:off x="7938383" y="1180306"/>
            <a:ext cx="2750460" cy="4978396"/>
            <a:chOff x="6598561" y="990870"/>
            <a:chExt cx="3086954" cy="558745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8561" y="4448303"/>
              <a:ext cx="3053439" cy="2130023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6632076" y="990870"/>
              <a:ext cx="3053439" cy="3355833"/>
              <a:chOff x="9525000" y="1328950"/>
              <a:chExt cx="5690658" cy="5033750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4"/>
              <a:srcRect r="11222" b="14072"/>
              <a:stretch/>
            </p:blipFill>
            <p:spPr>
              <a:xfrm rot="5400000">
                <a:off x="10248899" y="1142999"/>
                <a:ext cx="4191000" cy="5486402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4"/>
              <a:srcRect l="8819" t="88176" r="67325" b="2044"/>
              <a:stretch/>
            </p:blipFill>
            <p:spPr>
              <a:xfrm>
                <a:off x="9525000" y="5977049"/>
                <a:ext cx="2205892" cy="385651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rcRect l="34911" t="88938" r="19735" b="5983"/>
              <a:stretch/>
            </p:blipFill>
            <p:spPr>
              <a:xfrm>
                <a:off x="11658600" y="5981701"/>
                <a:ext cx="3557058" cy="304799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4"/>
              <a:srcRect l="89117" t="53970" r="3693" b="42255"/>
              <a:stretch/>
            </p:blipFill>
            <p:spPr>
              <a:xfrm>
                <a:off x="11201400" y="1582994"/>
                <a:ext cx="840658" cy="207706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/>
              <a:srcRect l="88459" t="71105" r="3218" b="25142"/>
              <a:stretch/>
            </p:blipFill>
            <p:spPr>
              <a:xfrm>
                <a:off x="9982200" y="1584222"/>
                <a:ext cx="973298" cy="206478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4"/>
              <a:srcRect l="95748" t="58513" r="1081" b="29752"/>
              <a:stretch/>
            </p:blipFill>
            <p:spPr>
              <a:xfrm rot="16200000">
                <a:off x="10957278" y="1039673"/>
                <a:ext cx="233149" cy="811704"/>
              </a:xfrm>
              <a:prstGeom prst="rect">
                <a:avLst/>
              </a:prstGeom>
            </p:spPr>
          </p:pic>
        </p:grpSp>
      </p:grpSp>
      <p:sp>
        <p:nvSpPr>
          <p:cNvPr id="48" name="TextBox 47"/>
          <p:cNvSpPr txBox="1"/>
          <p:nvPr/>
        </p:nvSpPr>
        <p:spPr>
          <a:xfrm>
            <a:off x="1117600" y="5927869"/>
            <a:ext cx="513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연관규칙 분석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195952" y="1854200"/>
          <a:ext cx="3944730" cy="3860798"/>
        </p:xfrm>
        <a:graphic>
          <a:graphicData uri="http://schemas.openxmlformats.org/drawingml/2006/table">
            <a:tbl>
              <a:tblPr/>
              <a:tblGrid>
                <a:gridCol w="788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8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55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제품 </a:t>
                      </a:r>
                      <a:r>
                        <a:rPr lang="en-US" sz="900" b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X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제품 </a:t>
                      </a:r>
                      <a:r>
                        <a:rPr lang="en-US" sz="900" b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Y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지지도</a:t>
                      </a:r>
                      <a:endParaRPr lang="en-US" sz="900" b="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신뢰도</a:t>
                      </a:r>
                      <a:endParaRPr lang="en-US" sz="900" b="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향상도</a:t>
                      </a:r>
                      <a:endParaRPr lang="en-US" sz="900" b="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요거트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샐러드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0.080275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0.512965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1.542842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치즈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</a:rPr>
                        <a:t>샐러드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0.072953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0.505501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1.520393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우유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</a:rPr>
                        <a:t>샐러드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0.135762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0.449474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1.351881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effectLst/>
                        </a:rPr>
                        <a:t>샐러드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우유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0.135762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0.408331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1.351881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모닝롤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샐러드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0.079040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0.393500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1.183528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모닝롤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우유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0.070219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0.349583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1.157380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샐러드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</a:rPr>
                        <a:t>치즈</a:t>
                      </a:r>
                      <a:endParaRPr lang="en-US" altLang="ko-KR" sz="900" dirty="0">
                        <a:effectLst/>
                      </a:endParaRPr>
                    </a:p>
                    <a:p>
                      <a:pPr algn="ctr" fontAlgn="ctr"/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0.080275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0.241443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1.542842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샐러드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모닝롤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0.079040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0.237729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1.183528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우유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모닝롤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0.070219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0.232477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1.157380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샐러드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effectLst/>
                        </a:rPr>
                        <a:t>치즈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effectLst/>
                        </a:rPr>
                        <a:t>0.072953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0.219422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effectLst/>
                        </a:rPr>
                        <a:t>1.520393</a:t>
                      </a:r>
                    </a:p>
                  </a:txBody>
                  <a:tcPr marL="30031" marR="30031" marT="15015" marB="150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제목 1">
            <a:extLst>
              <a:ext uri="{FF2B5EF4-FFF2-40B4-BE49-F238E27FC236}">
                <a16:creationId xmlns:a16="http://schemas.microsoft.com/office/drawing/2014/main" id="{BFC6E2BC-DEAF-4C4B-96C5-D8360971A21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데이터와 연관분석</a:t>
            </a:r>
          </a:p>
        </p:txBody>
      </p:sp>
    </p:spTree>
    <p:extLst>
      <p:ext uri="{BB962C8B-B14F-4D97-AF65-F5344CB8AC3E}">
        <p14:creationId xmlns:p14="http://schemas.microsoft.com/office/powerpoint/2010/main" val="320342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86800" y="1905000"/>
            <a:ext cx="1240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Network graph</a:t>
            </a:r>
            <a:endParaRPr lang="ko-KR" altLang="en-US" sz="12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7211373" y="2667000"/>
            <a:ext cx="3834775" cy="2997200"/>
            <a:chOff x="11277600" y="3924300"/>
            <a:chExt cx="6122219" cy="44958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77600" y="3924300"/>
              <a:ext cx="6010175" cy="449580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4524704" y="5586086"/>
              <a:ext cx="1295400" cy="353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33" dirty="0">
                  <a:solidFill>
                    <a:srgbClr val="668EFD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– </a:t>
              </a:r>
              <a:r>
                <a:rPr lang="ko-KR" altLang="en-US" sz="933" dirty="0">
                  <a:solidFill>
                    <a:srgbClr val="668EFD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샐러드</a:t>
              </a:r>
              <a:endParaRPr lang="en-US" altLang="ko-KR" sz="933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1764296" y="4528001"/>
              <a:ext cx="1447801" cy="353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33" dirty="0">
                  <a:solidFill>
                    <a:srgbClr val="668EFD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– </a:t>
              </a:r>
              <a:r>
                <a:rPr lang="ko-KR" altLang="en-US" sz="933" dirty="0">
                  <a:solidFill>
                    <a:srgbClr val="668EFD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치즈</a:t>
              </a:r>
              <a:endParaRPr lang="en-US" altLang="ko-KR" sz="933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6333018" y="4084578"/>
              <a:ext cx="1066801" cy="353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33" dirty="0">
                  <a:solidFill>
                    <a:srgbClr val="668EFD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– </a:t>
              </a:r>
              <a:r>
                <a:rPr lang="ko-KR" altLang="en-US" sz="933" dirty="0">
                  <a:solidFill>
                    <a:srgbClr val="668EFD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요거트</a:t>
              </a:r>
              <a:endParaRPr lang="en-US" altLang="ko-KR" sz="933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4296104" y="7407680"/>
              <a:ext cx="1143000" cy="353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33" dirty="0">
                  <a:solidFill>
                    <a:srgbClr val="668EFD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– </a:t>
              </a:r>
              <a:r>
                <a:rPr lang="ko-KR" altLang="en-US" sz="933" dirty="0">
                  <a:solidFill>
                    <a:srgbClr val="668EFD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모닝 롤</a:t>
              </a:r>
              <a:endParaRPr lang="en-US" altLang="ko-KR" sz="933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5925801" y="7250115"/>
              <a:ext cx="838199" cy="353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33" dirty="0">
                  <a:solidFill>
                    <a:srgbClr val="668EFD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– </a:t>
              </a:r>
              <a:r>
                <a:rPr lang="ko-KR" altLang="en-US" sz="933" dirty="0">
                  <a:solidFill>
                    <a:srgbClr val="668EFD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우유</a:t>
              </a:r>
              <a:endParaRPr lang="en-US" altLang="ko-KR" sz="933" dirty="0">
                <a:solidFill>
                  <a:srgbClr val="668E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450586" y="1857153"/>
            <a:ext cx="4751606" cy="4007296"/>
            <a:chOff x="1474838" y="1866900"/>
            <a:chExt cx="8583563" cy="723900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l="10161" b="23609"/>
            <a:stretch/>
          </p:blipFill>
          <p:spPr>
            <a:xfrm>
              <a:off x="1474838" y="1866900"/>
              <a:ext cx="4281637" cy="721810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rcRect t="1" b="20800"/>
            <a:stretch/>
          </p:blipFill>
          <p:spPr>
            <a:xfrm>
              <a:off x="5715001" y="1866901"/>
              <a:ext cx="4343400" cy="7239000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4424192" y="4597400"/>
            <a:ext cx="1778000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직사각형 40"/>
          <p:cNvSpPr/>
          <p:nvPr/>
        </p:nvSpPr>
        <p:spPr>
          <a:xfrm>
            <a:off x="3200400" y="4038600"/>
            <a:ext cx="711200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49172AF5-D071-4E4A-B773-330A474F726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데이터와 연관분석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CB3E6-EAAA-4770-9BEF-B0F8E061E2F7}"/>
              </a:ext>
            </a:extLst>
          </p:cNvPr>
          <p:cNvSpPr txBox="1"/>
          <p:nvPr/>
        </p:nvSpPr>
        <p:spPr>
          <a:xfrm>
            <a:off x="7262095" y="1144527"/>
            <a:ext cx="513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연관진열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마케팅 제안</a:t>
            </a:r>
          </a:p>
        </p:txBody>
      </p:sp>
    </p:spTree>
    <p:extLst>
      <p:ext uri="{BB962C8B-B14F-4D97-AF65-F5344CB8AC3E}">
        <p14:creationId xmlns:p14="http://schemas.microsoft.com/office/powerpoint/2010/main" val="48952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23E23-35DE-49A5-A10B-16F01F9846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48D7"/>
                </a:solidFill>
              </a:rPr>
              <a:t>개요 및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52AC07-592D-449A-BF4C-9B79A9AA6E4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057400"/>
            <a:ext cx="10515600" cy="3789363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코로나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</a:rPr>
              <a:t>19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로 인한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비대면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소비에 대한 수요 증가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en-US" altLang="ko-KR" sz="3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무인캐셔</a:t>
            </a:r>
            <a:r>
              <a:rPr lang="ko-KR" altLang="en-US" sz="3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이용점포 증가</a:t>
            </a:r>
            <a:endParaRPr lang="en-US" altLang="ko-KR" sz="3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롯데마트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CU, GS25,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이마트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24,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다이소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등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운영중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구매자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7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바코드를 일일이 찍는 것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불편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F7CEB1-AA81-4F02-A8B4-830B08B21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98003"/>
            <a:ext cx="91440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6845" y="1306691"/>
            <a:ext cx="6206639" cy="2631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1600" kern="0" spc="-67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itchFamily="34" charset="0"/>
              </a:rPr>
              <a:t>7</a:t>
            </a:r>
            <a:r>
              <a:rPr lang="ko-KR" altLang="en-US" sz="1600" kern="0" spc="-67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itchFamily="34" charset="0"/>
              </a:rPr>
              <a:t>조 스마트 무인 계산대</a:t>
            </a:r>
            <a:endParaRPr lang="en-US" sz="1600" kern="0" spc="-67" dirty="0">
              <a:solidFill>
                <a:srgbClr val="FFFF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에스코어 드림 6 Bold" pitchFamily="34" charset="0"/>
            </a:endParaRPr>
          </a:p>
          <a:p>
            <a:pPr algn="r"/>
            <a:endParaRPr lang="en-US" sz="1600" kern="0" spc="-67" dirty="0">
              <a:solidFill>
                <a:srgbClr val="FFFFFF"/>
              </a:solidFill>
              <a:latin typeface="에스코어 드림 6 Bold" pitchFamily="34" charset="0"/>
              <a:cs typeface="에스코어 드림 6 Bold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4270" kern="0" spc="600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CLOUD</a:t>
            </a:r>
          </a:p>
          <a:p>
            <a:pPr algn="r">
              <a:lnSpc>
                <a:spcPct val="150000"/>
              </a:lnSpc>
            </a:pPr>
            <a:r>
              <a:rPr lang="ko-KR" altLang="en-US" sz="3600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서버 생성 및 웹페이지 제작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34289" y="4604497"/>
            <a:ext cx="2414806" cy="274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00" b="1" dirty="0">
                <a:solidFill>
                  <a:srgbClr val="FFFFFF"/>
                </a:solidFill>
                <a:latin typeface="에스코어 드림 5 Medium" pitchFamily="34" charset="0"/>
                <a:cs typeface="에스코어 드림 5 Medium" pitchFamily="34" charset="0"/>
              </a:rPr>
              <a:t>ABOUT PROJECT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8488678" y="5030804"/>
            <a:ext cx="2414806" cy="14339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>
              <a:lnSpc>
                <a:spcPct val="200000"/>
              </a:lnSpc>
            </a:pPr>
            <a:r>
              <a:rPr lang="en-US" altLang="ko-KR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 - </a:t>
            </a:r>
            <a:r>
              <a:rPr lang="ko-KR" altLang="en-US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장고를 이용한 계산 페이지 구축</a:t>
            </a:r>
            <a:endParaRPr lang="en-US" altLang="ko-KR" sz="933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에스코어 드림 3 Light" pitchFamily="34" charset="0"/>
            </a:endParaRPr>
          </a:p>
          <a:p>
            <a:pPr marL="171450" indent="-171450" algn="r">
              <a:lnSpc>
                <a:spcPct val="200000"/>
              </a:lnSpc>
              <a:buFontTx/>
              <a:buChar char="-"/>
            </a:pPr>
            <a:r>
              <a:rPr lang="ko-KR" altLang="en-US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플라스크를 이용한 관리자 페이지 구축</a:t>
            </a:r>
            <a:endParaRPr lang="en-US" altLang="ko-KR" sz="933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r">
              <a:lnSpc>
                <a:spcPct val="200000"/>
              </a:lnSpc>
              <a:buFontTx/>
              <a:buChar char="-"/>
            </a:pPr>
            <a:r>
              <a:rPr lang="ko-KR" altLang="en-US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서버리스를 위한 다양한 </a:t>
            </a:r>
            <a:r>
              <a:rPr lang="en-US" altLang="ko-KR" sz="933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</a:t>
            </a:r>
            <a:r>
              <a:rPr lang="en-US" altLang="ko-KR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33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구축</a:t>
            </a:r>
            <a:endParaRPr 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3CDDBF-3C3A-4591-A800-A72781026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17" y="4706095"/>
            <a:ext cx="1149826" cy="114982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15F9D9-A865-49CC-B444-B15C7458A148}"/>
              </a:ext>
            </a:extLst>
          </p:cNvPr>
          <p:cNvCxnSpPr>
            <a:cxnSpLocks/>
          </p:cNvCxnSpPr>
          <p:nvPr/>
        </p:nvCxnSpPr>
        <p:spPr>
          <a:xfrm>
            <a:off x="5493284" y="3808188"/>
            <a:ext cx="541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49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AE5351-4A1F-4DC2-8FF5-C6514CA0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811868"/>
            <a:ext cx="3860800" cy="41825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293AA9-B8B8-43A7-A643-C1A77448A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80"/>
          <a:stretch/>
        </p:blipFill>
        <p:spPr>
          <a:xfrm>
            <a:off x="3151187" y="3527425"/>
            <a:ext cx="7948613" cy="2466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67E36A-A08E-4F90-8DC6-41383B41A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0" y="1811868"/>
            <a:ext cx="5372100" cy="18954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59FCBF2-85CC-4CF1-B774-278ECFABB5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서버 생성 및 웹페이지 제작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24FECA-79EF-4B27-BAF2-770206129B72}"/>
              </a:ext>
            </a:extLst>
          </p:cNvPr>
          <p:cNvSpPr/>
          <p:nvPr/>
        </p:nvSpPr>
        <p:spPr>
          <a:xfrm>
            <a:off x="6781800" y="2819400"/>
            <a:ext cx="2295525" cy="3429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484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3BD71-EB1B-4462-8199-F201A32849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53450" y="1177131"/>
            <a:ext cx="2929489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계산 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C2A51B-D85A-4CE8-9FAB-383ABB9C5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84"/>
          <a:stretch/>
        </p:blipFill>
        <p:spPr>
          <a:xfrm>
            <a:off x="1869401" y="1862345"/>
            <a:ext cx="3717552" cy="23065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86C7EE-5D58-44C6-BDA4-F3A6A7AEE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107" y="1776714"/>
            <a:ext cx="3920870" cy="430595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9237E36-B2D5-4185-942B-80E87F5139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서버 생성 및 웹페이지 제작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3BEB9C-048A-40EA-9287-ADC1879DB58D}"/>
              </a:ext>
            </a:extLst>
          </p:cNvPr>
          <p:cNvGrpSpPr/>
          <p:nvPr/>
        </p:nvGrpSpPr>
        <p:grpSpPr>
          <a:xfrm>
            <a:off x="677162" y="4601820"/>
            <a:ext cx="4253238" cy="1423696"/>
            <a:chOff x="-508228" y="4570947"/>
            <a:chExt cx="4594453" cy="153791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D674FCE-C121-4030-B9C6-04412ECF671F}"/>
                </a:ext>
              </a:extLst>
            </p:cNvPr>
            <p:cNvGrpSpPr/>
            <p:nvPr/>
          </p:nvGrpSpPr>
          <p:grpSpPr>
            <a:xfrm>
              <a:off x="1784446" y="4731268"/>
              <a:ext cx="1635712" cy="1377592"/>
              <a:chOff x="2139026" y="3742261"/>
              <a:chExt cx="2814447" cy="237032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1939957-677E-4891-9B0F-BEC79517C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4229" y="3742261"/>
                <a:ext cx="1679999" cy="1680001"/>
              </a:xfrm>
              <a:prstGeom prst="rect">
                <a:avLst/>
              </a:prstGeom>
            </p:spPr>
          </p:pic>
          <p:sp>
            <p:nvSpPr>
              <p:cNvPr id="7" name="Google Shape;196;p27">
                <a:extLst>
                  <a:ext uri="{FF2B5EF4-FFF2-40B4-BE49-F238E27FC236}">
                    <a16:creationId xmlns:a16="http://schemas.microsoft.com/office/drawing/2014/main" id="{EF92F00D-BB02-45AD-A92F-28DFAF7523CA}"/>
                  </a:ext>
                </a:extLst>
              </p:cNvPr>
              <p:cNvSpPr txBox="1"/>
              <p:nvPr/>
            </p:nvSpPr>
            <p:spPr>
              <a:xfrm>
                <a:off x="2139026" y="5620159"/>
                <a:ext cx="2814447" cy="492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60950" rIns="60950" bIns="60950" anchor="t" anchorCtr="0">
                <a:spAutoFit/>
              </a:bodyPr>
              <a:lstStyle/>
              <a:p>
                <a:pPr lvl="0" algn="ctr">
                  <a:defRPr/>
                </a:pPr>
                <a:r>
                  <a:rPr lang="en-US" sz="2400" kern="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sym typeface="Arial"/>
                  </a:rPr>
                  <a:t>Django</a:t>
                </a:r>
                <a:endParaRPr sz="2400" kern="0" dirty="0">
                  <a:latin typeface="나눔스퀘어"/>
                  <a:ea typeface="나눔스퀘어 ExtraBold" panose="020B0600000101010101" pitchFamily="50" charset="-127"/>
                  <a:sym typeface="Arial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BFC92C-2506-4135-A772-4DFDBC26D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8228" y="4570947"/>
              <a:ext cx="1454216" cy="1454216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5CB9A1B-BAB4-49C5-9A3B-75A499DF2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7605" y="5269534"/>
              <a:ext cx="908620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567DE00-4454-402C-A981-C31A2BBBB968}"/>
                </a:ext>
              </a:extLst>
            </p:cNvPr>
            <p:cNvCxnSpPr>
              <a:cxnSpLocks/>
            </p:cNvCxnSpPr>
            <p:nvPr/>
          </p:nvCxnSpPr>
          <p:spPr>
            <a:xfrm>
              <a:off x="1134846" y="5298056"/>
              <a:ext cx="812254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F084056-3EEE-427A-827D-A116F4B34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83" y="4669738"/>
            <a:ext cx="1369272" cy="13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7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D7C885-0B2D-456A-99D3-A6295E884F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75260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관리자 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72B5D8-8325-4948-A01A-81060B6A3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70" b="35563"/>
          <a:stretch/>
        </p:blipFill>
        <p:spPr>
          <a:xfrm>
            <a:off x="4360928" y="2837338"/>
            <a:ext cx="6321425" cy="228674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0010D24-ADD5-4CD0-B967-B1C6C50629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서버 생성 및 웹페이지 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E936A5-84D3-4F5F-BFDB-D5333AEE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1839"/>
            <a:ext cx="7590988" cy="1562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7F9560-666D-40B5-9683-3BB6BA438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66" y="2542433"/>
            <a:ext cx="6134328" cy="2876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954627-CDC8-4F8C-AF58-19B4B101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104" y="2437767"/>
            <a:ext cx="7198084" cy="26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3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EBEE1-D818-4864-B955-C6FB9CBDCB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7750" y="1825625"/>
            <a:ext cx="10515600" cy="4351338"/>
          </a:xfrm>
        </p:spPr>
        <p:txBody>
          <a:bodyPr/>
          <a:lstStyle/>
          <a:p>
            <a:r>
              <a:rPr lang="en-US" altLang="ko-KR" dirty="0" err="1"/>
              <a:t>Api</a:t>
            </a:r>
            <a:r>
              <a:rPr lang="en-US" altLang="ko-KR" dirty="0"/>
              <a:t> gateway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997505-52DA-4DD4-BF7A-824D9D28E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72" y="2457450"/>
            <a:ext cx="2019300" cy="3486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42F8B9-BF4E-48E6-AB54-2AC9C1C4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844" y="2931318"/>
            <a:ext cx="7551956" cy="253841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6E7002A-D668-41C0-BA70-11D87460E6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서버 생성 및 웹페이지 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02BC42-2063-4C11-91D8-A08517513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2931318"/>
            <a:ext cx="7886700" cy="23885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48F0EC-AC25-4F0E-805B-EE1E6C287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294" y="2924245"/>
            <a:ext cx="7971056" cy="2766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4A4CCA-4FE8-4F68-8174-AED8D0BDC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294" y="2963130"/>
            <a:ext cx="7861386" cy="268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1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4044" y="1561035"/>
            <a:ext cx="6206639" cy="2631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1600" kern="0" spc="-67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itchFamily="34" charset="0"/>
              </a:rPr>
              <a:t>7</a:t>
            </a:r>
            <a:r>
              <a:rPr lang="ko-KR" altLang="en-US" sz="1600" kern="0" spc="-67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에스코어 드림 6 Bold" pitchFamily="34" charset="0"/>
              </a:rPr>
              <a:t>조 스마트 무인 계산대</a:t>
            </a:r>
            <a:endParaRPr lang="en-US" sz="1600" kern="0" spc="-67" dirty="0">
              <a:solidFill>
                <a:srgbClr val="FFFF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에스코어 드림 6 Bold" pitchFamily="34" charset="0"/>
            </a:endParaRPr>
          </a:p>
          <a:p>
            <a:pPr algn="r"/>
            <a:endParaRPr lang="en-US" sz="1600" kern="0" spc="-67" dirty="0">
              <a:solidFill>
                <a:srgbClr val="FFFFFF"/>
              </a:solidFill>
              <a:latin typeface="에스코어 드림 6 Bold" pitchFamily="34" charset="0"/>
              <a:cs typeface="에스코어 드림 6 Bold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3600" dirty="0">
                <a:solidFill>
                  <a:srgbClr val="FFFFFF"/>
                </a:solidFill>
                <a:latin typeface="+mj-ea"/>
                <a:ea typeface="+mj-ea"/>
                <a:cs typeface="에스코어 드림 3 Light" pitchFamily="34" charset="0"/>
              </a:rPr>
              <a:t>최종 결과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96238" y="3918697"/>
            <a:ext cx="2414806" cy="274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00" b="1" dirty="0">
                <a:solidFill>
                  <a:srgbClr val="FFFFFF"/>
                </a:solidFill>
                <a:latin typeface="에스코어 드림 5 Medium" pitchFamily="34" charset="0"/>
                <a:cs typeface="에스코어 드림 5 Medium" pitchFamily="34" charset="0"/>
              </a:rPr>
              <a:t>ABOUT PROJECT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8750627" y="4345004"/>
            <a:ext cx="2414806" cy="1433991"/>
          </a:xfrm>
          <a:prstGeom prst="rect">
            <a:avLst/>
          </a:prstGeom>
          <a:noFill/>
        </p:spPr>
        <p:txBody>
          <a:bodyPr wrap="square" rtlCol="0"/>
          <a:lstStyle/>
          <a:p>
            <a:pPr marL="171450" indent="-171450" algn="r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 영상</a:t>
            </a:r>
            <a:endParaRPr lang="en-US" altLang="ko-KR" sz="1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r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발전 방향</a:t>
            </a:r>
            <a:endParaRPr lang="en-US" altLang="ko-KR" sz="1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r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애로사항</a:t>
            </a:r>
            <a:endParaRPr lang="en-US" altLang="ko-KR" sz="1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r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소감</a:t>
            </a:r>
            <a:endParaRPr lang="en-US" sz="1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3CDDBF-3C3A-4591-A800-A72781026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42" y="4345004"/>
            <a:ext cx="1149826" cy="114982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15F9D9-A865-49CC-B444-B15C7458A148}"/>
              </a:ext>
            </a:extLst>
          </p:cNvPr>
          <p:cNvCxnSpPr>
            <a:cxnSpLocks/>
          </p:cNvCxnSpPr>
          <p:nvPr/>
        </p:nvCxnSpPr>
        <p:spPr>
          <a:xfrm>
            <a:off x="5755233" y="3122388"/>
            <a:ext cx="541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50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B8DBF-77F2-4F07-B34D-6D9D2547ED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25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48D7"/>
                </a:solidFill>
              </a:rPr>
              <a:t>프로젝트 수행 결과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6ED65C-3AF3-427F-929C-8AB2290C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44768"/>
            <a:ext cx="6858000" cy="38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3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36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E4C54AE-D295-4535-8348-B58CE00F2B6E}"/>
              </a:ext>
            </a:extLst>
          </p:cNvPr>
          <p:cNvSpPr txBox="1">
            <a:spLocks/>
          </p:cNvSpPr>
          <p:nvPr/>
        </p:nvSpPr>
        <p:spPr>
          <a:xfrm>
            <a:off x="9525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0048D7"/>
                </a:solidFill>
              </a:rPr>
              <a:t>프로젝트 수행 결과 </a:t>
            </a:r>
            <a:endParaRPr lang="ko-KR" altLang="en-US" dirty="0">
              <a:solidFill>
                <a:srgbClr val="0048D7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D5A0F49-1C15-458A-883D-0D63F0DF3CB5}"/>
              </a:ext>
            </a:extLst>
          </p:cNvPr>
          <p:cNvSpPr txBox="1">
            <a:spLocks/>
          </p:cNvSpPr>
          <p:nvPr/>
        </p:nvSpPr>
        <p:spPr>
          <a:xfrm>
            <a:off x="9525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애로사항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977F0F-22FC-4F36-BBBD-FCE44B2DF6C6}"/>
              </a:ext>
            </a:extLst>
          </p:cNvPr>
          <p:cNvGrpSpPr/>
          <p:nvPr/>
        </p:nvGrpSpPr>
        <p:grpSpPr>
          <a:xfrm>
            <a:off x="1014557" y="2254405"/>
            <a:ext cx="10358010" cy="4137164"/>
            <a:chOff x="788433" y="2165438"/>
            <a:chExt cx="10803492" cy="43150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DE5E98-E9FC-4E4E-AE5A-BE402F1254C9}"/>
                </a:ext>
              </a:extLst>
            </p:cNvPr>
            <p:cNvSpPr txBox="1"/>
            <p:nvPr/>
          </p:nvSpPr>
          <p:spPr>
            <a:xfrm>
              <a:off x="788433" y="2282797"/>
              <a:ext cx="5231368" cy="1746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Ai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물건이 늘어날 때마다 학습시키기 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sym typeface="Wingdings" panose="05000000000000000000" pitchFamily="2" charset="2"/>
                </a:rPr>
                <a:t>유지보수가 번거로움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sym typeface="Wingdings" panose="05000000000000000000" pitchFamily="2" charset="2"/>
                </a:rPr>
                <a:t>(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sym typeface="Wingdings" panose="05000000000000000000" pitchFamily="2" charset="2"/>
                </a:rPr>
                <a:t>시스템 문제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sym typeface="Wingdings" panose="05000000000000000000" pitchFamily="2" charset="2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sym typeface="Wingdings" panose="05000000000000000000" pitchFamily="2" charset="2"/>
                </a:rPr>
                <a:t>배경에 영향 多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sym typeface="Wingdings" panose="05000000000000000000" pitchFamily="2" charset="2"/>
                </a:rPr>
                <a:t>조명 반사에 영향 多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B54861-611E-4698-82F7-F1D44274BA89}"/>
                </a:ext>
              </a:extLst>
            </p:cNvPr>
            <p:cNvSpPr txBox="1"/>
            <p:nvPr/>
          </p:nvSpPr>
          <p:spPr>
            <a:xfrm>
              <a:off x="6198394" y="2165438"/>
              <a:ext cx="5372100" cy="200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IoT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-   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컨베이어 벨트 속도가 빠르면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이미지 번짐 현상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-   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카메라의 조리개 값의 영향을 많이  높은 스펙의 카메라가 요구됨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-   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외부 서버와의 데이터 통신에 어려움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바코드 번호를 통해 </a:t>
              </a:r>
              <a:r>
                <a:rPr lang="en-US" altLang="ko-KR" sz="1400" dirty="0" err="1">
                  <a:solidFill>
                    <a:schemeClr val="bg2">
                      <a:lumMod val="25000"/>
                    </a:schemeClr>
                  </a:solidFill>
                </a:rPr>
                <a:t>websocket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으로 제품의 정보를 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      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클라우드 측으로 전송하는 데 어려움이 있었음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652A23-8B65-4EEE-BE4D-8D5050588B97}"/>
                </a:ext>
              </a:extLst>
            </p:cNvPr>
            <p:cNvSpPr txBox="1"/>
            <p:nvPr/>
          </p:nvSpPr>
          <p:spPr>
            <a:xfrm>
              <a:off x="796452" y="4337497"/>
              <a:ext cx="4975699" cy="2084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빅데이터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물건이 늘어날 때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sym typeface="Wingdings" panose="05000000000000000000" pitchFamily="2" charset="2"/>
                </a:rPr>
                <a:t> 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 제품 정보 </a:t>
              </a:r>
              <a:r>
                <a:rPr lang="ko-KR" altLang="en-US" sz="1400" dirty="0" err="1">
                  <a:solidFill>
                    <a:schemeClr val="bg2">
                      <a:lumMod val="25000"/>
                    </a:schemeClr>
                  </a:solidFill>
                </a:rPr>
                <a:t>DB에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 삽입 + 이미지 데이터 수집, 전처리로 인한     번거로움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이미지 데이터에서 제품의 윤곽선 검출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배경과 제품의 색상/명도 차이 영향을 많이 받음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ACC53C-9400-4C57-9D65-8CFC3D15B227}"/>
                </a:ext>
              </a:extLst>
            </p:cNvPr>
            <p:cNvSpPr txBox="1"/>
            <p:nvPr/>
          </p:nvSpPr>
          <p:spPr>
            <a:xfrm>
              <a:off x="6219825" y="4480308"/>
              <a:ext cx="5372100" cy="200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클라우드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타 전공들 간의 통신 문제 해결에 어려움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 err="1">
                  <a:solidFill>
                    <a:schemeClr val="bg2">
                      <a:lumMod val="25000"/>
                    </a:schemeClr>
                  </a:solidFill>
                </a:rPr>
                <a:t>웹소켓을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 이용한 장고 서버 구축에 어려움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EC2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에서 외부로 신호 전송 시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CORS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설정에 대한 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     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번거로움 및 어려움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73C34B-A062-44E6-AA56-3DA36A284E8F}"/>
              </a:ext>
            </a:extLst>
          </p:cNvPr>
          <p:cNvCxnSpPr>
            <a:cxnSpLocks/>
          </p:cNvCxnSpPr>
          <p:nvPr/>
        </p:nvCxnSpPr>
        <p:spPr>
          <a:xfrm>
            <a:off x="757379" y="4272193"/>
            <a:ext cx="10420066" cy="0"/>
          </a:xfrm>
          <a:prstGeom prst="line">
            <a:avLst/>
          </a:prstGeom>
          <a:ln w="6350">
            <a:solidFill>
              <a:srgbClr val="668EF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BEAD4C7-88CF-4F19-89FF-FEA87EA32BD8}"/>
              </a:ext>
            </a:extLst>
          </p:cNvPr>
          <p:cNvCxnSpPr>
            <a:cxnSpLocks/>
          </p:cNvCxnSpPr>
          <p:nvPr/>
        </p:nvCxnSpPr>
        <p:spPr>
          <a:xfrm>
            <a:off x="5995987" y="2293628"/>
            <a:ext cx="0" cy="4039935"/>
          </a:xfrm>
          <a:prstGeom prst="line">
            <a:avLst/>
          </a:prstGeom>
          <a:ln w="6350">
            <a:solidFill>
              <a:srgbClr val="668EF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67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DB0AE4-E09B-4F8A-98F3-35CF119650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25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발전방향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F2254B-55E2-43D3-89F3-A122C6977EA1}"/>
              </a:ext>
            </a:extLst>
          </p:cNvPr>
          <p:cNvSpPr txBox="1">
            <a:spLocks/>
          </p:cNvSpPr>
          <p:nvPr/>
        </p:nvSpPr>
        <p:spPr>
          <a:xfrm>
            <a:off x="9525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0048D7"/>
                </a:solidFill>
              </a:rPr>
              <a:t>프로젝트 수행 결과 </a:t>
            </a:r>
            <a:endParaRPr lang="ko-KR" altLang="en-US" dirty="0">
              <a:solidFill>
                <a:srgbClr val="0048D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770D-A209-4BE3-96B9-8A86487668EB}"/>
              </a:ext>
            </a:extLst>
          </p:cNvPr>
          <p:cNvSpPr txBox="1"/>
          <p:nvPr/>
        </p:nvSpPr>
        <p:spPr>
          <a:xfrm>
            <a:off x="952500" y="3052859"/>
            <a:ext cx="11077576" cy="223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판매내역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 베이스에 실제 편의점 구매데이터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가 쌓일수록 한층 더 유의미한 연관분석 결과가 도출될 것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=&gt;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효과적인 마케팅 기대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하드웨어 성능 개선 시 결제까지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소요되는 시간 단축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프론트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UI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를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친화적으로 개선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602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A0BFD-A601-413E-ACB3-109940AA4857}"/>
              </a:ext>
            </a:extLst>
          </p:cNvPr>
          <p:cNvSpPr/>
          <p:nvPr/>
        </p:nvSpPr>
        <p:spPr>
          <a:xfrm>
            <a:off x="692150" y="1981200"/>
            <a:ext cx="5486400" cy="412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99A44-4879-45D5-B7E1-88D0F0309C08}"/>
              </a:ext>
            </a:extLst>
          </p:cNvPr>
          <p:cNvSpPr txBox="1"/>
          <p:nvPr/>
        </p:nvSpPr>
        <p:spPr>
          <a:xfrm>
            <a:off x="50800" y="2057553"/>
            <a:ext cx="6096000" cy="509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셀프 계산대를 </a:t>
            </a:r>
            <a:r>
              <a:rPr lang="ko-KR" altLang="en-US" sz="1800" dirty="0">
                <a:solidFill>
                  <a:srgbClr val="0048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이용해본 경험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있나요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B3A65F-DC26-466C-8A6F-BD118ADD5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908300"/>
            <a:ext cx="2819400" cy="2819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5C70B3-9933-4CAF-9A97-D1F5283EAB91}"/>
              </a:ext>
            </a:extLst>
          </p:cNvPr>
          <p:cNvSpPr/>
          <p:nvPr/>
        </p:nvSpPr>
        <p:spPr>
          <a:xfrm>
            <a:off x="6146800" y="1981200"/>
            <a:ext cx="5486400" cy="412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7C802-8746-4998-BC37-1CFA5C0DCD9D}"/>
              </a:ext>
            </a:extLst>
          </p:cNvPr>
          <p:cNvSpPr txBox="1"/>
          <p:nvPr/>
        </p:nvSpPr>
        <p:spPr>
          <a:xfrm>
            <a:off x="5842000" y="2057553"/>
            <a:ext cx="6096000" cy="509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셀프 계산대를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이용해보셨다면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48D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불편했던 경험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있나요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14644B4-7A5A-40DD-81FF-E65512105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2890044"/>
            <a:ext cx="2895600" cy="2895600"/>
          </a:xfrm>
          <a:prstGeom prst="rect">
            <a:avLst/>
          </a:prstGeom>
        </p:spPr>
      </p:pic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E634DBB2-183C-48BC-B5ED-20ABFF7CF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038555"/>
              </p:ext>
            </p:extLst>
          </p:nvPr>
        </p:nvGraphicFramePr>
        <p:xfrm>
          <a:off x="5505450" y="3751263"/>
          <a:ext cx="138996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38080" imgH="441720" progId="">
                  <p:embed/>
                </p:oleObj>
              </mc:Choice>
              <mc:Fallback>
                <p:oleObj r:id="rId4" imgW="838080" imgH="44172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E634DBB2-183C-48BC-B5ED-20ABFF7CF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5450" y="3751263"/>
                        <a:ext cx="138996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153E4C5-E98E-40C7-9F1C-6354777C7A0B}"/>
              </a:ext>
            </a:extLst>
          </p:cNvPr>
          <p:cNvSpPr txBox="1"/>
          <p:nvPr/>
        </p:nvSpPr>
        <p:spPr>
          <a:xfrm>
            <a:off x="4559300" y="118900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무인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캐셔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설문조사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9FCFC0D-70E7-45B3-B18F-D18A379D3D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0048D7"/>
                </a:solidFill>
              </a:rPr>
              <a:t>개요 및 배경</a:t>
            </a:r>
            <a:endParaRPr lang="ko-KR" altLang="en-US" dirty="0">
              <a:solidFill>
                <a:srgbClr val="0048D7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3ED014-C63A-4744-874B-89BEB4D4A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85" y="1637107"/>
            <a:ext cx="1265371" cy="5094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DDC5-A148-4DF9-9811-8300DA84537F}"/>
              </a:ext>
            </a:extLst>
          </p:cNvPr>
          <p:cNvSpPr/>
          <p:nvPr/>
        </p:nvSpPr>
        <p:spPr>
          <a:xfrm>
            <a:off x="7870825" y="4838700"/>
            <a:ext cx="1019175" cy="619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DB0AE4-E09B-4F8A-98F3-35CF119650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5375" y="195797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소감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2FC9880-EEC5-4D5D-BA08-4A0F522BB334}"/>
              </a:ext>
            </a:extLst>
          </p:cNvPr>
          <p:cNvSpPr txBox="1">
            <a:spLocks/>
          </p:cNvSpPr>
          <p:nvPr/>
        </p:nvSpPr>
        <p:spPr>
          <a:xfrm>
            <a:off x="9525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0048D7"/>
                </a:solidFill>
              </a:rPr>
              <a:t>프로젝트 수행 결과 </a:t>
            </a:r>
            <a:endParaRPr lang="ko-KR" altLang="en-US" dirty="0">
              <a:solidFill>
                <a:srgbClr val="0048D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BD8FC-2092-4E56-94BA-46D50FB6DC85}"/>
              </a:ext>
            </a:extLst>
          </p:cNvPr>
          <p:cNvSpPr txBox="1"/>
          <p:nvPr/>
        </p:nvSpPr>
        <p:spPr>
          <a:xfrm>
            <a:off x="1095375" y="2670420"/>
            <a:ext cx="50006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다양한 전공과 함께 프로젝트를 할 수 있어서 좋았습니다. 다른 분야와 연동 시 다양한 통신 방법을 사용해 볼 수 있어서 좋았고, 배웠던 내용들을 실제로 적용해 졸 수 있어서 뜻깊은 경험이었습니다.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AD79D-9A14-4622-B561-74AA29E03222}"/>
              </a:ext>
            </a:extLst>
          </p:cNvPr>
          <p:cNvSpPr txBox="1"/>
          <p:nvPr/>
        </p:nvSpPr>
        <p:spPr>
          <a:xfrm>
            <a:off x="1095375" y="3982087"/>
            <a:ext cx="5000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모든 분야를 통합하는 과정이 생각보다 에러가 많이 발생해서 시간이 오래 걸렸습니다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1DF75-8EF0-4EC6-BE08-ABFA61A42580}"/>
              </a:ext>
            </a:extLst>
          </p:cNvPr>
          <p:cNvSpPr txBox="1"/>
          <p:nvPr/>
        </p:nvSpPr>
        <p:spPr>
          <a:xfrm>
            <a:off x="1095375" y="4801311"/>
            <a:ext cx="5000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프로젝트를 진행하면서 배운 것들을 실제로 활용해볼 수 있어서 좋았고 각 분야를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융복합하는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과정에서 몰랐던 것들을 많이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배울수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있어서 너무 좋은 경험이었습니다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5BBA8-D115-4063-9825-4C96B616D0C4}"/>
              </a:ext>
            </a:extLst>
          </p:cNvPr>
          <p:cNvSpPr txBox="1"/>
          <p:nvPr/>
        </p:nvSpPr>
        <p:spPr>
          <a:xfrm>
            <a:off x="6353175" y="2670420"/>
            <a:ext cx="5000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혼자서는 할 수 없는 프로젝트를 팀원들과 함께 해서 멋지게 마무리 할 수 있었습니다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AFBA6-27E0-430F-A325-87E837F78285}"/>
              </a:ext>
            </a:extLst>
          </p:cNvPr>
          <p:cNvSpPr txBox="1"/>
          <p:nvPr/>
        </p:nvSpPr>
        <p:spPr>
          <a:xfrm>
            <a:off x="6353175" y="3390132"/>
            <a:ext cx="5000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타 분야와의 통합과정에서 어떠한 통신방법이 있고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무엇을 고려해야 하는지 깨닫게 되는 뜻깊은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시간이였습니다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A3E11-4BF3-41C4-AB07-83E4273D2DE8}"/>
              </a:ext>
            </a:extLst>
          </p:cNvPr>
          <p:cNvSpPr txBox="1"/>
          <p:nvPr/>
        </p:nvSpPr>
        <p:spPr>
          <a:xfrm>
            <a:off x="6353175" y="4232187"/>
            <a:ext cx="5000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아는 것이 서로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다르다보니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새로운 것을 알게 되었고 융합으로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진행하다보니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각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파트별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힘든 점을 이해할 수 있는 기회였습니다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AAC5B-10FB-41BE-B8A0-96CAE9649172}"/>
              </a:ext>
            </a:extLst>
          </p:cNvPr>
          <p:cNvSpPr txBox="1"/>
          <p:nvPr/>
        </p:nvSpPr>
        <p:spPr>
          <a:xfrm>
            <a:off x="6353175" y="5216809"/>
            <a:ext cx="5000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처음에 막막해 보였던 프로젝트가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각 분야의 팀원들의 힘이 모여 완성된 것을 보며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참 뿌듯하고 기뻤습니다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34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34E8023-7B1B-4FF9-AAA7-F2A6F86F88E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4027091"/>
            <a:ext cx="9144000" cy="165576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[K-Digital] 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멀티캠퍼스 </a:t>
            </a:r>
            <a:r>
              <a:rPr lang="en-US" altLang="ko-KR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우리 </a:t>
            </a:r>
            <a:r>
              <a:rPr lang="ko-KR" alt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똑똑하조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A289832A-C7E7-4FEB-B7FA-CA7246C4387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830704"/>
            <a:ext cx="9144000" cy="264477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7200" spc="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0FDFF-04BB-4570-AD65-06FCA764D732}"/>
              </a:ext>
            </a:extLst>
          </p:cNvPr>
          <p:cNvSpPr txBox="1"/>
          <p:nvPr/>
        </p:nvSpPr>
        <p:spPr>
          <a:xfrm>
            <a:off x="5181600" y="6378277"/>
            <a:ext cx="68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정해준 조해성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최희원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전창도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박건우 안도현 김민주 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강인솔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83E489-ED77-4355-9BCA-B9667CA7D21D}"/>
              </a:ext>
            </a:extLst>
          </p:cNvPr>
          <p:cNvCxnSpPr>
            <a:cxnSpLocks/>
          </p:cNvCxnSpPr>
          <p:nvPr/>
        </p:nvCxnSpPr>
        <p:spPr>
          <a:xfrm>
            <a:off x="3390900" y="3809047"/>
            <a:ext cx="541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FB9CDAA-A7F3-4968-B80C-728065E97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37" y="1405254"/>
            <a:ext cx="850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7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2A0BFD-A601-413E-ACB3-109940AA4857}"/>
              </a:ext>
            </a:extLst>
          </p:cNvPr>
          <p:cNvSpPr/>
          <p:nvPr/>
        </p:nvSpPr>
        <p:spPr>
          <a:xfrm>
            <a:off x="692150" y="1981200"/>
            <a:ext cx="5486400" cy="412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5C70B3-9933-4CAF-9A97-D1F5283EAB91}"/>
              </a:ext>
            </a:extLst>
          </p:cNvPr>
          <p:cNvSpPr/>
          <p:nvPr/>
        </p:nvSpPr>
        <p:spPr>
          <a:xfrm>
            <a:off x="6146800" y="1981200"/>
            <a:ext cx="5486400" cy="412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7C802-8746-4998-BC37-1CFA5C0DCD9D}"/>
              </a:ext>
            </a:extLst>
          </p:cNvPr>
          <p:cNvSpPr txBox="1"/>
          <p:nvPr/>
        </p:nvSpPr>
        <p:spPr>
          <a:xfrm>
            <a:off x="5537200" y="2051496"/>
            <a:ext cx="6096000" cy="881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일일이 바코드를 찍지 않아도 되는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7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셀프 계산대가 있다면 사용하실 의향이 있나요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53E4C5-E98E-40C7-9F1C-6354777C7A0B}"/>
              </a:ext>
            </a:extLst>
          </p:cNvPr>
          <p:cNvSpPr txBox="1"/>
          <p:nvPr/>
        </p:nvSpPr>
        <p:spPr>
          <a:xfrm>
            <a:off x="4559300" y="118900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무인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캐셔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설문조사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9FCFC0D-70E7-45B3-B18F-D18A379D3D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0048D7"/>
                </a:solidFill>
              </a:rPr>
              <a:t>개요 및 배경</a:t>
            </a:r>
            <a:endParaRPr lang="ko-KR" altLang="en-US" dirty="0">
              <a:solidFill>
                <a:srgbClr val="0048D7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74535B-E900-44CE-A2B7-4B920DC38870}"/>
              </a:ext>
            </a:extLst>
          </p:cNvPr>
          <p:cNvGrpSpPr/>
          <p:nvPr/>
        </p:nvGrpSpPr>
        <p:grpSpPr>
          <a:xfrm>
            <a:off x="387350" y="2222946"/>
            <a:ext cx="6096000" cy="3259108"/>
            <a:chOff x="387350" y="2051496"/>
            <a:chExt cx="6096000" cy="32591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EABC15-9F69-4C5E-96ED-0DC2607A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74"/>
            <a:stretch/>
          </p:blipFill>
          <p:spPr>
            <a:xfrm>
              <a:off x="3242776" y="2584867"/>
              <a:ext cx="2939316" cy="27257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76CFD8-2C83-4FF4-A463-E5D417A2D8B6}"/>
                </a:ext>
              </a:extLst>
            </p:cNvPr>
            <p:cNvSpPr txBox="1"/>
            <p:nvPr/>
          </p:nvSpPr>
          <p:spPr>
            <a:xfrm>
              <a:off x="387350" y="2051496"/>
              <a:ext cx="6096000" cy="463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70000"/>
                </a:lnSpc>
              </a:pP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불편하셨다면 어떤 점이 불편하셨나요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44FB48B-1274-4D1A-8834-1A00635E1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05" r="61257"/>
            <a:stretch/>
          </p:blipFill>
          <p:spPr>
            <a:xfrm>
              <a:off x="1076893" y="2584867"/>
              <a:ext cx="2381049" cy="272573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DA8FC51-832B-4B67-86B7-7ACB7781F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20"/>
          <a:stretch/>
        </p:blipFill>
        <p:spPr>
          <a:xfrm>
            <a:off x="7120080" y="2946852"/>
            <a:ext cx="2576370" cy="2442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BDC15E-F160-4075-AC71-782A990B307F}"/>
              </a:ext>
            </a:extLst>
          </p:cNvPr>
          <p:cNvSpPr/>
          <p:nvPr/>
        </p:nvSpPr>
        <p:spPr>
          <a:xfrm>
            <a:off x="3511923" y="3155292"/>
            <a:ext cx="2165883" cy="3028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923EC8F2-7FB3-4384-863D-C8E000929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736718"/>
              </p:ext>
            </p:extLst>
          </p:nvPr>
        </p:nvGraphicFramePr>
        <p:xfrm>
          <a:off x="10109888" y="3789086"/>
          <a:ext cx="138996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38080" imgH="441720" progId="">
                  <p:embed/>
                </p:oleObj>
              </mc:Choice>
              <mc:Fallback>
                <p:oleObj r:id="rId4" imgW="838080" imgH="441720" progId="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923EC8F2-7FB3-4384-863D-C8E0009294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09888" y="3789086"/>
                        <a:ext cx="1389962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4D2B02-86C7-4C79-9809-D870F6B7DFA1}"/>
              </a:ext>
            </a:extLst>
          </p:cNvPr>
          <p:cNvSpPr/>
          <p:nvPr/>
        </p:nvSpPr>
        <p:spPr>
          <a:xfrm>
            <a:off x="7391399" y="4099031"/>
            <a:ext cx="838201" cy="3028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3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0E034E5-0B57-4AD2-8AC6-1CBFF3474928}"/>
              </a:ext>
            </a:extLst>
          </p:cNvPr>
          <p:cNvGrpSpPr/>
          <p:nvPr/>
        </p:nvGrpSpPr>
        <p:grpSpPr>
          <a:xfrm>
            <a:off x="1003957" y="2503926"/>
            <a:ext cx="10184085" cy="3699319"/>
            <a:chOff x="1321848" y="2954020"/>
            <a:chExt cx="10184085" cy="36993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8B55AEA-791E-45C8-8E4B-8B1FDBF36324}"/>
                </a:ext>
              </a:extLst>
            </p:cNvPr>
            <p:cNvGrpSpPr/>
            <p:nvPr/>
          </p:nvGrpSpPr>
          <p:grpSpPr>
            <a:xfrm>
              <a:off x="3463245" y="2954020"/>
              <a:ext cx="5671910" cy="2176780"/>
              <a:chOff x="3463245" y="2954020"/>
              <a:chExt cx="5671910" cy="217678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FF105A3-0FCC-4454-82E7-BBC796DF8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63245" y="2954020"/>
                <a:ext cx="2117258" cy="2176780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54BAA4D-CC5E-4A75-90A0-52E7B3A0F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2515" y="3058160"/>
                <a:ext cx="2072640" cy="2072640"/>
              </a:xfrm>
              <a:prstGeom prst="rect">
                <a:avLst/>
              </a:prstGeom>
            </p:spPr>
          </p:pic>
          <p:sp>
            <p:nvSpPr>
              <p:cNvPr id="6" name="곱하기 기호 5">
                <a:extLst>
                  <a:ext uri="{FF2B5EF4-FFF2-40B4-BE49-F238E27FC236}">
                    <a16:creationId xmlns:a16="http://schemas.microsoft.com/office/drawing/2014/main" id="{78566469-152B-4037-9B1C-8DC32780A914}"/>
                  </a:ext>
                </a:extLst>
              </p:cNvPr>
              <p:cNvSpPr/>
              <p:nvPr/>
            </p:nvSpPr>
            <p:spPr>
              <a:xfrm rot="18900000">
                <a:off x="5717931" y="3345179"/>
                <a:ext cx="1391920" cy="1391920"/>
              </a:xfrm>
              <a:prstGeom prst="mathMultiply">
                <a:avLst>
                  <a:gd name="adj1" fmla="val 16294"/>
                </a:avLst>
              </a:prstGeom>
              <a:solidFill>
                <a:srgbClr val="0048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22741-34C9-4068-94A4-FD6F24D8DB09}"/>
                </a:ext>
              </a:extLst>
            </p:cNvPr>
            <p:cNvSpPr txBox="1"/>
            <p:nvPr/>
          </p:nvSpPr>
          <p:spPr>
            <a:xfrm>
              <a:off x="1321848" y="5682047"/>
              <a:ext cx="10184085" cy="971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</a:rPr>
                <a:t>번거로운 조작이 필요하지 않아 편리한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dirty="0" err="1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스마트캐셔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1A95747E-CBE6-4E61-BC74-D7BF922F6C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48D7"/>
                </a:solidFill>
              </a:rPr>
              <a:t>주제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7FCAD-30BF-4776-8704-7EBCF69889AF}"/>
              </a:ext>
            </a:extLst>
          </p:cNvPr>
          <p:cNvSpPr txBox="1"/>
          <p:nvPr/>
        </p:nvSpPr>
        <p:spPr>
          <a:xfrm>
            <a:off x="3047999" y="1876783"/>
            <a:ext cx="609600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Ai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를 통해 바코드를 찍지 않고 즉시 계산 가능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38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6E24A5-7049-44C5-990D-3E1FECE5C6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901825"/>
            <a:ext cx="10515600" cy="5254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편의점 및 구매고객이 많은 소규모 매장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>
              <a:buNone/>
            </a:pP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 descr="텍스트, 시장, 장면, 매점이(가) 표시된 사진&#10;&#10;자동 생성된 설명">
            <a:extLst>
              <a:ext uri="{FF2B5EF4-FFF2-40B4-BE49-F238E27FC236}">
                <a16:creationId xmlns:a16="http://schemas.microsoft.com/office/drawing/2014/main" id="{09EB94F6-0740-4F65-A56D-39F8BC614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87" t="36191" r="18755" b="36551"/>
          <a:stretch/>
        </p:blipFill>
        <p:spPr>
          <a:xfrm>
            <a:off x="2452915" y="2637292"/>
            <a:ext cx="7707086" cy="1869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064971-8AA1-428E-A66F-E489EC163BE1}"/>
              </a:ext>
            </a:extLst>
          </p:cNvPr>
          <p:cNvSpPr txBox="1"/>
          <p:nvPr/>
        </p:nvSpPr>
        <p:spPr>
          <a:xfrm>
            <a:off x="2525485" y="4934857"/>
            <a:ext cx="760548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공간은 협소하지만 이용 고객의 수는 많은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편의점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많은 고객들의 이용으로 인해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효율적인 자원 분배가 어려움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스마트 </a:t>
            </a:r>
            <a:r>
              <a:rPr lang="ko-KR" altLang="en-US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캐셔를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설치하여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인건비 절약 및 효율적인 자원 확보 및 분배 예상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72206DF-9C98-49CB-BBBE-D6F140EDF1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rgbClr val="0048D7"/>
                </a:solidFill>
              </a:rPr>
              <a:t>타겟설정</a:t>
            </a:r>
            <a:endParaRPr lang="ko-KR" altLang="en-US" dirty="0">
              <a:solidFill>
                <a:srgbClr val="004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0A293-551A-4D03-A3A8-15C43FED93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>
                <a:solidFill>
                  <a:srgbClr val="0048D7"/>
                </a:solidFill>
              </a:rPr>
              <a:t>차별점</a:t>
            </a:r>
            <a:r>
              <a:rPr lang="ko-KR" altLang="en-US" dirty="0">
                <a:solidFill>
                  <a:srgbClr val="0048D7"/>
                </a:solidFill>
              </a:rPr>
              <a:t> 및 사업성</a:t>
            </a:r>
          </a:p>
        </p:txBody>
      </p:sp>
      <p:sp>
        <p:nvSpPr>
          <p:cNvPr id="7" name="평행 사변형[P] 14">
            <a:extLst>
              <a:ext uri="{FF2B5EF4-FFF2-40B4-BE49-F238E27FC236}">
                <a16:creationId xmlns:a16="http://schemas.microsoft.com/office/drawing/2014/main" id="{61D35012-CB25-41D8-86F5-1AEEE8E9B7BF}"/>
              </a:ext>
            </a:extLst>
          </p:cNvPr>
          <p:cNvSpPr/>
          <p:nvPr/>
        </p:nvSpPr>
        <p:spPr>
          <a:xfrm>
            <a:off x="6089821" y="2045641"/>
            <a:ext cx="5195932" cy="4010411"/>
          </a:xfrm>
          <a:prstGeom prst="parallelogram">
            <a:avLst>
              <a:gd name="adj" fmla="val 11826"/>
            </a:avLst>
          </a:prstGeom>
          <a:solidFill>
            <a:srgbClr val="83A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평행 사변형[P] 14">
            <a:extLst>
              <a:ext uri="{FF2B5EF4-FFF2-40B4-BE49-F238E27FC236}">
                <a16:creationId xmlns:a16="http://schemas.microsoft.com/office/drawing/2014/main" id="{363A02A5-8DDE-43CD-A3BC-061094A665D4}"/>
              </a:ext>
            </a:extLst>
          </p:cNvPr>
          <p:cNvSpPr/>
          <p:nvPr/>
        </p:nvSpPr>
        <p:spPr>
          <a:xfrm>
            <a:off x="1197617" y="2045642"/>
            <a:ext cx="5195932" cy="4010411"/>
          </a:xfrm>
          <a:prstGeom prst="parallelogram">
            <a:avLst>
              <a:gd name="adj" fmla="val 11826"/>
            </a:avLst>
          </a:prstGeom>
          <a:solidFill>
            <a:srgbClr val="004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BCC68-05F0-4475-AD8E-1463C4AFB51A}"/>
              </a:ext>
            </a:extLst>
          </p:cNvPr>
          <p:cNvSpPr txBox="1"/>
          <p:nvPr/>
        </p:nvSpPr>
        <p:spPr>
          <a:xfrm>
            <a:off x="6731946" y="3752577"/>
            <a:ext cx="3911681" cy="1275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2pPr marL="685800" marR="0" lvl="1" indent="-228600" fontAlgn="auto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8D7"/>
                </a:solidFill>
                <a:effectLst/>
                <a:uLnTx/>
                <a:uFillTx/>
                <a:latin typeface="나눔스퀘어"/>
                <a:ea typeface="나눔스퀘어"/>
              </a:defRPr>
            </a:lvl2pPr>
          </a:lstStyle>
          <a:p>
            <a:pPr lvl="1"/>
            <a:r>
              <a:rPr lang="ko-KR" altLang="en-US" dirty="0"/>
              <a:t>시간 단축</a:t>
            </a:r>
            <a:endParaRPr lang="en-US" altLang="ko-KR" dirty="0"/>
          </a:p>
          <a:p>
            <a:pPr lvl="1"/>
            <a:r>
              <a:rPr lang="ko-KR" altLang="en-US" dirty="0"/>
              <a:t>사용자 편의성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2B39E-C89D-4F60-AB91-2DE73C343FB2}"/>
              </a:ext>
            </a:extLst>
          </p:cNvPr>
          <p:cNvSpPr txBox="1"/>
          <p:nvPr/>
        </p:nvSpPr>
        <p:spPr>
          <a:xfrm>
            <a:off x="7192317" y="2775070"/>
            <a:ext cx="3294668" cy="796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48D7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기존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48D7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셀프계산대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48D7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554D4-DE50-4A3F-B1B3-9B305623716D}"/>
              </a:ext>
            </a:extLst>
          </p:cNvPr>
          <p:cNvSpPr txBox="1"/>
          <p:nvPr/>
        </p:nvSpPr>
        <p:spPr>
          <a:xfrm>
            <a:off x="1970570" y="3752577"/>
            <a:ext cx="3911681" cy="1275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2pPr marL="685800" marR="0" lvl="1" indent="-228600" fontAlgn="auto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48D7"/>
                </a:solidFill>
                <a:effectLst/>
                <a:uLnTx/>
                <a:uFillTx/>
                <a:latin typeface="나눔스퀘어"/>
                <a:ea typeface="나눔스퀘어"/>
              </a:defRPr>
            </a:lvl2pPr>
          </a:lstStyle>
          <a:p>
            <a:pPr lvl="1"/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효율적 자원 분배</a:t>
            </a:r>
            <a:endParaRPr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매장 내 회전율 증가</a:t>
            </a:r>
            <a:endParaRPr lang="en-US" altLang="ko-K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55DE-AFDB-403F-AEC7-4D81FD846183}"/>
              </a:ext>
            </a:extLst>
          </p:cNvPr>
          <p:cNvSpPr txBox="1"/>
          <p:nvPr/>
        </p:nvSpPr>
        <p:spPr>
          <a:xfrm>
            <a:off x="2384393" y="2775070"/>
            <a:ext cx="3294668" cy="796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기존 </a:t>
            </a:r>
            <a:r>
              <a:rPr lang="ko-KR" altLang="en-US" sz="3200" dirty="0" err="1">
                <a:solidFill>
                  <a:schemeClr val="bg1"/>
                </a:solidFill>
                <a:latin typeface="+mj-ea"/>
                <a:ea typeface="+mj-ea"/>
              </a:rPr>
              <a:t>유인캐셔</a:t>
            </a:r>
            <a:endParaRPr lang="en-US" altLang="ko-KR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2753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rgbClr val="0048D7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</TotalTime>
  <Words>2562</Words>
  <Application>Microsoft Office PowerPoint</Application>
  <PresentationFormat>와이드스크린</PresentationFormat>
  <Paragraphs>551</Paragraphs>
  <Slides>51</Slides>
  <Notes>28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51</vt:i4>
      </vt:variant>
    </vt:vector>
  </HeadingPairs>
  <TitlesOfParts>
    <vt:vector size="66" baseType="lpstr">
      <vt:lpstr>에스코어 드림 2 ExtraLight</vt:lpstr>
      <vt:lpstr>에스코어 드림 5 Medium</vt:lpstr>
      <vt:lpstr>나눔스퀘어</vt:lpstr>
      <vt:lpstr>나눔스퀘어 Light</vt:lpstr>
      <vt:lpstr>Arial</vt:lpstr>
      <vt:lpstr>에스코어 드림 7 ExtraBold</vt:lpstr>
      <vt:lpstr>에스코어 드림 4 Regular</vt:lpstr>
      <vt:lpstr>나눔스퀘어 Bold</vt:lpstr>
      <vt:lpstr>에스코어 드림 1 Thin</vt:lpstr>
      <vt:lpstr>에스코어 드림 3 Light</vt:lpstr>
      <vt:lpstr>나눔스퀘어 ExtraBold</vt:lpstr>
      <vt:lpstr>Tahoma</vt:lpstr>
      <vt:lpstr>맑은 고딕</vt:lpstr>
      <vt:lpstr>에스코어 드림 6 Bold</vt:lpstr>
      <vt:lpstr>Office 테마</vt:lpstr>
      <vt:lpstr>스마트  무인계산대</vt:lpstr>
      <vt:lpstr>팀원소개</vt:lpstr>
      <vt:lpstr>개요 및 배경</vt:lpstr>
      <vt:lpstr>개요 및 배경</vt:lpstr>
      <vt:lpstr>PowerPoint 프레젠테이션</vt:lpstr>
      <vt:lpstr>PowerPoint 프레젠테이션</vt:lpstr>
      <vt:lpstr>PowerPoint 프레젠테이션</vt:lpstr>
      <vt:lpstr>PowerPoint 프레젠테이션</vt:lpstr>
      <vt:lpstr>차별점 및 사업성</vt:lpstr>
      <vt:lpstr>PowerPoint 프레젠테이션</vt:lpstr>
      <vt:lpstr>PowerPoint 프레젠테이션</vt:lpstr>
      <vt:lpstr>세부 내용</vt:lpstr>
      <vt:lpstr>세부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수행 결과 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최종발표 ppt</dc:title>
  <dc:creator>김 민주</dc:creator>
  <cp:lastModifiedBy>79461</cp:lastModifiedBy>
  <cp:revision>49</cp:revision>
  <dcterms:created xsi:type="dcterms:W3CDTF">2021-06-03T01:51:31Z</dcterms:created>
  <dcterms:modified xsi:type="dcterms:W3CDTF">2021-06-16T06:01:27Z</dcterms:modified>
</cp:coreProperties>
</file>